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4"/>
  </p:sldMasterIdLst>
  <p:notesMasterIdLst>
    <p:notesMasterId r:id="rId23"/>
  </p:notesMasterIdLst>
  <p:handoutMasterIdLst>
    <p:handoutMasterId r:id="rId24"/>
  </p:handoutMasterIdLst>
  <p:sldIdLst>
    <p:sldId id="256" r:id="rId5"/>
    <p:sldId id="776" r:id="rId6"/>
    <p:sldId id="849" r:id="rId7"/>
    <p:sldId id="853" r:id="rId8"/>
    <p:sldId id="859" r:id="rId9"/>
    <p:sldId id="860" r:id="rId10"/>
    <p:sldId id="861" r:id="rId11"/>
    <p:sldId id="862" r:id="rId12"/>
    <p:sldId id="863" r:id="rId13"/>
    <p:sldId id="864" r:id="rId14"/>
    <p:sldId id="865" r:id="rId15"/>
    <p:sldId id="866" r:id="rId16"/>
    <p:sldId id="868" r:id="rId17"/>
    <p:sldId id="867" r:id="rId18"/>
    <p:sldId id="869" r:id="rId19"/>
    <p:sldId id="871" r:id="rId20"/>
    <p:sldId id="870" r:id="rId21"/>
    <p:sldId id="784" r:id="rId22"/>
  </p:sldIdLst>
  <p:sldSz cx="9144000" cy="6858000" type="screen4x3"/>
  <p:notesSz cx="9928225" cy="6797675"/>
  <p:custDataLst>
    <p:tags r:id="rId25"/>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phen Rafferty" initials="SR" lastIdx="1" clrIdx="0">
    <p:extLst>
      <p:ext uri="{19B8F6BF-5375-455C-9EA6-DF929625EA0E}">
        <p15:presenceInfo xmlns:p15="http://schemas.microsoft.com/office/powerpoint/2012/main" userId="a04426156b3b4a38" providerId="Windows Live"/>
      </p:ext>
    </p:extLst>
  </p:cmAuthor>
  <p:cmAuthor id="2" name="HP-PC" initials="H" lastIdx="3" clrIdx="1">
    <p:extLst>
      <p:ext uri="{19B8F6BF-5375-455C-9EA6-DF929625EA0E}">
        <p15:presenceInfo xmlns:p15="http://schemas.microsoft.com/office/powerpoint/2012/main" userId="HP-PC"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DCFD2"/>
    <a:srgbClr val="DE0000"/>
    <a:srgbClr val="B21212"/>
    <a:srgbClr val="FF8B8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176" autoAdjust="0"/>
    <p:restoredTop sz="94646" autoAdjust="0"/>
  </p:normalViewPr>
  <p:slideViewPr>
    <p:cSldViewPr>
      <p:cViewPr varScale="1">
        <p:scale>
          <a:sx n="57" d="100"/>
          <a:sy n="57" d="100"/>
        </p:scale>
        <p:origin x="90" y="540"/>
      </p:cViewPr>
      <p:guideLst>
        <p:guide orient="horz" pos="2160"/>
        <p:guide pos="2880"/>
      </p:guideLst>
    </p:cSldViewPr>
  </p:slideViewPr>
  <p:outlineViewPr>
    <p:cViewPr>
      <p:scale>
        <a:sx n="33" d="100"/>
        <a:sy n="33" d="100"/>
      </p:scale>
      <p:origin x="30" y="5403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gs" Target="tags/tag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39884"/>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5622594" y="0"/>
            <a:ext cx="4303313" cy="339884"/>
          </a:xfrm>
          <a:prstGeom prst="rect">
            <a:avLst/>
          </a:prstGeom>
        </p:spPr>
        <p:txBody>
          <a:bodyPr vert="horz" lIns="91440" tIns="45720" rIns="91440" bIns="45720" rtlCol="0"/>
          <a:lstStyle>
            <a:lvl1pPr algn="r">
              <a:defRPr sz="1200"/>
            </a:lvl1pPr>
          </a:lstStyle>
          <a:p>
            <a:fld id="{1105C127-53EC-4625-8674-123C41A42ABE}" type="datetimeFigureOut">
              <a:rPr lang="en-GB" smtClean="0"/>
              <a:pPr/>
              <a:t>25/07/2018</a:t>
            </a:fld>
            <a:endParaRPr lang="en-GB" dirty="0"/>
          </a:p>
        </p:txBody>
      </p:sp>
      <p:sp>
        <p:nvSpPr>
          <p:cNvPr id="4" name="Footer Placeholder 3"/>
          <p:cNvSpPr>
            <a:spLocks noGrp="1"/>
          </p:cNvSpPr>
          <p:nvPr>
            <p:ph type="ftr" sz="quarter" idx="2"/>
          </p:nvPr>
        </p:nvSpPr>
        <p:spPr>
          <a:xfrm>
            <a:off x="0" y="6456699"/>
            <a:ext cx="4303313" cy="339884"/>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5622594" y="6456699"/>
            <a:ext cx="4303313" cy="339884"/>
          </a:xfrm>
          <a:prstGeom prst="rect">
            <a:avLst/>
          </a:prstGeom>
        </p:spPr>
        <p:txBody>
          <a:bodyPr vert="horz" lIns="91440" tIns="45720" rIns="91440" bIns="45720" rtlCol="0" anchor="b"/>
          <a:lstStyle>
            <a:lvl1pPr algn="r">
              <a:defRPr sz="1200"/>
            </a:lvl1pPr>
          </a:lstStyle>
          <a:p>
            <a:fld id="{2D7700F7-D8A8-45F0-BED4-A73ECE481743}" type="slidenum">
              <a:rPr lang="en-GB" smtClean="0"/>
              <a:pPr/>
              <a:t>‹#›</a:t>
            </a:fld>
            <a:endParaRPr lang="en-GB" dirty="0"/>
          </a:p>
        </p:txBody>
      </p:sp>
    </p:spTree>
    <p:extLst>
      <p:ext uri="{BB962C8B-B14F-4D97-AF65-F5344CB8AC3E}">
        <p14:creationId xmlns:p14="http://schemas.microsoft.com/office/powerpoint/2010/main" val="1206332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5623699" y="0"/>
            <a:ext cx="4302230" cy="339884"/>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7/25/2018</a:t>
            </a:fld>
            <a:endParaRPr lang="en-GB"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992824" y="3228896"/>
            <a:ext cx="7942580" cy="305895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6456612"/>
            <a:ext cx="4302230" cy="33988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5623699" y="6456612"/>
            <a:ext cx="4302230" cy="339884"/>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extLst>
      <p:ext uri="{BB962C8B-B14F-4D97-AF65-F5344CB8AC3E}">
        <p14:creationId xmlns:p14="http://schemas.microsoft.com/office/powerpoint/2010/main" val="15645646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10</a:t>
            </a:fld>
            <a:endParaRPr lang="en-GB" dirty="0"/>
          </a:p>
        </p:txBody>
      </p:sp>
    </p:spTree>
    <p:extLst>
      <p:ext uri="{BB962C8B-B14F-4D97-AF65-F5344CB8AC3E}">
        <p14:creationId xmlns:p14="http://schemas.microsoft.com/office/powerpoint/2010/main" val="42892379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11</a:t>
            </a:fld>
            <a:endParaRPr lang="en-GB" dirty="0"/>
          </a:p>
        </p:txBody>
      </p:sp>
    </p:spTree>
    <p:extLst>
      <p:ext uri="{BB962C8B-B14F-4D97-AF65-F5344CB8AC3E}">
        <p14:creationId xmlns:p14="http://schemas.microsoft.com/office/powerpoint/2010/main" val="401342160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12</a:t>
            </a:fld>
            <a:endParaRPr lang="en-GB" dirty="0"/>
          </a:p>
        </p:txBody>
      </p:sp>
    </p:spTree>
    <p:extLst>
      <p:ext uri="{BB962C8B-B14F-4D97-AF65-F5344CB8AC3E}">
        <p14:creationId xmlns:p14="http://schemas.microsoft.com/office/powerpoint/2010/main" val="29127221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13</a:t>
            </a:fld>
            <a:endParaRPr lang="en-GB" dirty="0"/>
          </a:p>
        </p:txBody>
      </p:sp>
    </p:spTree>
    <p:extLst>
      <p:ext uri="{BB962C8B-B14F-4D97-AF65-F5344CB8AC3E}">
        <p14:creationId xmlns:p14="http://schemas.microsoft.com/office/powerpoint/2010/main" val="367713742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14</a:t>
            </a:fld>
            <a:endParaRPr lang="en-GB" dirty="0"/>
          </a:p>
        </p:txBody>
      </p:sp>
    </p:spTree>
    <p:extLst>
      <p:ext uri="{BB962C8B-B14F-4D97-AF65-F5344CB8AC3E}">
        <p14:creationId xmlns:p14="http://schemas.microsoft.com/office/powerpoint/2010/main" val="368614202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15</a:t>
            </a:fld>
            <a:endParaRPr lang="en-GB" dirty="0"/>
          </a:p>
        </p:txBody>
      </p:sp>
    </p:spTree>
    <p:extLst>
      <p:ext uri="{BB962C8B-B14F-4D97-AF65-F5344CB8AC3E}">
        <p14:creationId xmlns:p14="http://schemas.microsoft.com/office/powerpoint/2010/main" val="3808812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16</a:t>
            </a:fld>
            <a:endParaRPr lang="en-GB" dirty="0"/>
          </a:p>
        </p:txBody>
      </p:sp>
    </p:spTree>
    <p:extLst>
      <p:ext uri="{BB962C8B-B14F-4D97-AF65-F5344CB8AC3E}">
        <p14:creationId xmlns:p14="http://schemas.microsoft.com/office/powerpoint/2010/main" val="236774517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17</a:t>
            </a:fld>
            <a:endParaRPr lang="en-GB" dirty="0"/>
          </a:p>
        </p:txBody>
      </p:sp>
    </p:spTree>
    <p:extLst>
      <p:ext uri="{BB962C8B-B14F-4D97-AF65-F5344CB8AC3E}">
        <p14:creationId xmlns:p14="http://schemas.microsoft.com/office/powerpoint/2010/main" val="342976675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18</a:t>
            </a:fld>
            <a:endParaRPr lang="en-GB" dirty="0"/>
          </a:p>
        </p:txBody>
      </p:sp>
    </p:spTree>
    <p:extLst>
      <p:ext uri="{BB962C8B-B14F-4D97-AF65-F5344CB8AC3E}">
        <p14:creationId xmlns:p14="http://schemas.microsoft.com/office/powerpoint/2010/main" val="29132659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extLst>
      <p:ext uri="{BB962C8B-B14F-4D97-AF65-F5344CB8AC3E}">
        <p14:creationId xmlns:p14="http://schemas.microsoft.com/office/powerpoint/2010/main" val="20005746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extLst>
      <p:ext uri="{BB962C8B-B14F-4D97-AF65-F5344CB8AC3E}">
        <p14:creationId xmlns:p14="http://schemas.microsoft.com/office/powerpoint/2010/main" val="31060678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extLst>
      <p:ext uri="{BB962C8B-B14F-4D97-AF65-F5344CB8AC3E}">
        <p14:creationId xmlns:p14="http://schemas.microsoft.com/office/powerpoint/2010/main" val="16756910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extLst>
      <p:ext uri="{BB962C8B-B14F-4D97-AF65-F5344CB8AC3E}">
        <p14:creationId xmlns:p14="http://schemas.microsoft.com/office/powerpoint/2010/main" val="2662214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a:t>
            </a:fld>
            <a:endParaRPr lang="en-GB" dirty="0"/>
          </a:p>
        </p:txBody>
      </p:sp>
    </p:spTree>
    <p:extLst>
      <p:ext uri="{BB962C8B-B14F-4D97-AF65-F5344CB8AC3E}">
        <p14:creationId xmlns:p14="http://schemas.microsoft.com/office/powerpoint/2010/main" val="4155344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a:t>
            </a:fld>
            <a:endParaRPr lang="en-GB" dirty="0"/>
          </a:p>
        </p:txBody>
      </p:sp>
    </p:spTree>
    <p:extLst>
      <p:ext uri="{BB962C8B-B14F-4D97-AF65-F5344CB8AC3E}">
        <p14:creationId xmlns:p14="http://schemas.microsoft.com/office/powerpoint/2010/main" val="26578097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a:t>
            </a:fld>
            <a:endParaRPr lang="en-GB" dirty="0"/>
          </a:p>
        </p:txBody>
      </p:sp>
    </p:spTree>
    <p:extLst>
      <p:ext uri="{BB962C8B-B14F-4D97-AF65-F5344CB8AC3E}">
        <p14:creationId xmlns:p14="http://schemas.microsoft.com/office/powerpoint/2010/main" val="23291580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a:t>
            </a:fld>
            <a:endParaRPr lang="en-GB" dirty="0"/>
          </a:p>
        </p:txBody>
      </p:sp>
    </p:spTree>
    <p:extLst>
      <p:ext uri="{BB962C8B-B14F-4D97-AF65-F5344CB8AC3E}">
        <p14:creationId xmlns:p14="http://schemas.microsoft.com/office/powerpoint/2010/main" val="396640131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slide" Target="../slides/slide13.xml"/><Relationship Id="rId3" Type="http://schemas.openxmlformats.org/officeDocument/2006/relationships/slide" Target="../slides/slide6.xml"/><Relationship Id="rId7" Type="http://schemas.openxmlformats.org/officeDocument/2006/relationships/slide" Target="../slides/slide12.xml"/><Relationship Id="rId12" Type="http://schemas.openxmlformats.org/officeDocument/2006/relationships/slide" Target="../slides/slide17.xml"/><Relationship Id="rId2"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11.xml"/><Relationship Id="rId11" Type="http://schemas.openxmlformats.org/officeDocument/2006/relationships/slide" Target="../slides/slide16.xml"/><Relationship Id="rId5" Type="http://schemas.openxmlformats.org/officeDocument/2006/relationships/slide" Target="../slides/slide10.xml"/><Relationship Id="rId10" Type="http://schemas.openxmlformats.org/officeDocument/2006/relationships/slide" Target="../slides/slide15.xml"/><Relationship Id="rId4" Type="http://schemas.openxmlformats.org/officeDocument/2006/relationships/image" Target="../media/image3.jpeg"/><Relationship Id="rId9" Type="http://schemas.openxmlformats.org/officeDocument/2006/relationships/slide" Target="../slides/slide14.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email">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LO1 1-7">
    <p:spTree>
      <p:nvGrpSpPr>
        <p:cNvPr id="1" name=""/>
        <p:cNvGrpSpPr/>
        <p:nvPr/>
      </p:nvGrpSpPr>
      <p:grpSpPr>
        <a:xfrm>
          <a:off x="0" y="0"/>
          <a:ext cx="0" cy="0"/>
          <a:chOff x="0" y="0"/>
          <a:chExt cx="0" cy="0"/>
        </a:xfrm>
      </p:grpSpPr>
      <p:sp>
        <p:nvSpPr>
          <p:cNvPr id="14" name="Round Same Side Corner Rectangle 13">
            <a:hlinkClick r:id="rId2" action="ppaction://hlinksldjump"/>
          </p:cNvPr>
          <p:cNvSpPr/>
          <p:nvPr userDrawn="1"/>
        </p:nvSpPr>
        <p:spPr>
          <a:xfrm>
            <a:off x="7176269" y="620688"/>
            <a:ext cx="708099"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850" b="1" dirty="0" smtClean="0">
                <a:latin typeface="Arial" panose="020B0604020202020204" pitchFamily="34" charset="0"/>
                <a:cs typeface="Arial" panose="020B0604020202020204" pitchFamily="34" charset="0"/>
              </a:rPr>
              <a:t>Assessment</a:t>
            </a:r>
            <a:endParaRPr lang="en-GB" sz="850" b="1" dirty="0">
              <a:latin typeface="Arial" panose="020B0604020202020204" pitchFamily="34" charset="0"/>
              <a:cs typeface="Arial" panose="020B0604020202020204" pitchFamily="34" charset="0"/>
            </a:endParaRPr>
          </a:p>
        </p:txBody>
      </p:sp>
      <p:sp>
        <p:nvSpPr>
          <p:cNvPr id="12" name="Round Same Side Corner Rectangle 11">
            <a:hlinkClick r:id="rId3" action="ppaction://hlinksldjump"/>
          </p:cNvPr>
          <p:cNvSpPr/>
          <p:nvPr userDrawn="1"/>
        </p:nvSpPr>
        <p:spPr>
          <a:xfrm>
            <a:off x="133342" y="620688"/>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850" b="1" dirty="0" smtClean="0">
                <a:latin typeface="Arial" panose="020B0604020202020204" pitchFamily="34" charset="0"/>
                <a:cs typeface="Arial" panose="020B0604020202020204" pitchFamily="34" charset="0"/>
              </a:rPr>
              <a:t>P6 – Meeting Forms</a:t>
            </a:r>
            <a:endParaRPr lang="en-GB" sz="850" b="1" dirty="0">
              <a:latin typeface="Arial" panose="020B0604020202020204" pitchFamily="34" charset="0"/>
              <a:cs typeface="Arial" panose="020B0604020202020204" pitchFamily="34" charset="0"/>
            </a:endParaRPr>
          </a:p>
        </p:txBody>
      </p:sp>
      <p:sp>
        <p:nvSpPr>
          <p:cNvPr id="6" name="Title 5"/>
          <p:cNvSpPr>
            <a:spLocks noGrp="1"/>
          </p:cNvSpPr>
          <p:nvPr>
            <p:ph type="title"/>
          </p:nvPr>
        </p:nvSpPr>
        <p:spPr>
          <a:xfrm>
            <a:off x="35496" y="44624"/>
            <a:ext cx="7886110" cy="548680"/>
          </a:xfrm>
        </p:spPr>
        <p:txBody>
          <a:bodyPr rtlCol="0"/>
          <a:lstStyle>
            <a:lvl1pPr>
              <a:defRPr>
                <a:latin typeface="Calibri" pitchFamily="34" charset="0"/>
                <a:cs typeface="Calibri" pitchFamily="34" charset="0"/>
              </a:defRPr>
            </a:lvl1pPr>
            <a:extLst/>
          </a:lstStyle>
          <a:p>
            <a:r>
              <a:rPr kumimoji="0" lang="en-US" dirty="0" smtClean="0"/>
              <a:t>Click to edit Master title style</a:t>
            </a:r>
            <a:endParaRPr kumimoji="0" lang="en-US" dirty="0"/>
          </a:p>
        </p:txBody>
      </p:sp>
      <p:pic>
        <p:nvPicPr>
          <p:cNvPr id="2" name="Picture 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956376" y="-2406"/>
            <a:ext cx="1145845" cy="911126"/>
          </a:xfrm>
          <a:prstGeom prst="rect">
            <a:avLst/>
          </a:prstGeom>
        </p:spPr>
      </p:pic>
      <p:sp>
        <p:nvSpPr>
          <p:cNvPr id="8" name="Round Same Side Corner Rectangle 7">
            <a:hlinkClick r:id="rId5" action="ppaction://hlinksldjump"/>
          </p:cNvPr>
          <p:cNvSpPr/>
          <p:nvPr userDrawn="1"/>
        </p:nvSpPr>
        <p:spPr>
          <a:xfrm>
            <a:off x="902728" y="620688"/>
            <a:ext cx="724944"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IE" sz="850" b="1" dirty="0" smtClean="0">
                <a:latin typeface="Arial" panose="020B0604020202020204" pitchFamily="34" charset="0"/>
                <a:cs typeface="Arial" panose="020B0604020202020204" pitchFamily="34" charset="0"/>
              </a:rPr>
              <a:t>P7 – Meeting Documents</a:t>
            </a:r>
            <a:endParaRPr lang="en-GB" sz="850" b="1" dirty="0">
              <a:latin typeface="Arial" panose="020B0604020202020204" pitchFamily="34" charset="0"/>
              <a:cs typeface="Arial" panose="020B0604020202020204" pitchFamily="34" charset="0"/>
            </a:endParaRPr>
          </a:p>
        </p:txBody>
      </p:sp>
      <p:sp>
        <p:nvSpPr>
          <p:cNvPr id="9" name="Round Same Side Corner Rectangle 8">
            <a:hlinkClick r:id="rId6" action="ppaction://hlinksldjump"/>
          </p:cNvPr>
          <p:cNvSpPr/>
          <p:nvPr userDrawn="1"/>
        </p:nvSpPr>
        <p:spPr>
          <a:xfrm>
            <a:off x="1676978" y="620688"/>
            <a:ext cx="847066" cy="357190"/>
          </a:xfrm>
          <a:prstGeom prst="round2SameRect">
            <a:avLst/>
          </a:prstGeom>
          <a:gradFill>
            <a:gsLst>
              <a:gs pos="0">
                <a:srgbClr val="002060"/>
              </a:gs>
              <a:gs pos="50000">
                <a:schemeClr val="accent1">
                  <a:lumMod val="75000"/>
                </a:schemeClr>
              </a:gs>
              <a:gs pos="70000">
                <a:srgbClr val="0070C0"/>
              </a:gs>
              <a:gs pos="100000">
                <a:schemeClr val="tx2">
                  <a:lumMod val="40000"/>
                  <a:lumOff val="6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850" b="1" dirty="0" smtClean="0">
                <a:latin typeface="Arial" panose="020B0604020202020204" pitchFamily="34" charset="0"/>
                <a:cs typeface="Arial" panose="020B0604020202020204" pitchFamily="34" charset="0"/>
              </a:rPr>
              <a:t>D2 – Document Storage</a:t>
            </a:r>
            <a:endParaRPr lang="en-GB" sz="850" b="1" dirty="0">
              <a:latin typeface="Arial" panose="020B0604020202020204" pitchFamily="34" charset="0"/>
              <a:cs typeface="Arial" panose="020B0604020202020204" pitchFamily="34" charset="0"/>
            </a:endParaRPr>
          </a:p>
        </p:txBody>
      </p:sp>
      <p:sp>
        <p:nvSpPr>
          <p:cNvPr id="10" name="Round Same Side Corner Rectangle 9">
            <a:hlinkClick r:id="rId7" action="ppaction://hlinksldjump"/>
          </p:cNvPr>
          <p:cNvSpPr/>
          <p:nvPr userDrawn="1"/>
        </p:nvSpPr>
        <p:spPr>
          <a:xfrm>
            <a:off x="2573350" y="620688"/>
            <a:ext cx="78873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850" b="1" dirty="0" smtClean="0">
                <a:latin typeface="Arial" panose="020B0604020202020204" pitchFamily="34" charset="0"/>
                <a:cs typeface="Arial" panose="020B0604020202020204" pitchFamily="34" charset="0"/>
              </a:rPr>
              <a:t>M4 – Meeting Equipment</a:t>
            </a:r>
            <a:endParaRPr lang="en-GB" sz="850" b="1" dirty="0">
              <a:latin typeface="Arial" panose="020B0604020202020204" pitchFamily="34" charset="0"/>
              <a:cs typeface="Arial" panose="020B0604020202020204" pitchFamily="34" charset="0"/>
            </a:endParaRPr>
          </a:p>
        </p:txBody>
      </p:sp>
      <p:sp>
        <p:nvSpPr>
          <p:cNvPr id="11" name="Round Same Side Corner Rectangle 10">
            <a:hlinkClick r:id="rId8" action="ppaction://hlinksldjump"/>
          </p:cNvPr>
          <p:cNvSpPr/>
          <p:nvPr userDrawn="1"/>
        </p:nvSpPr>
        <p:spPr>
          <a:xfrm>
            <a:off x="3411386" y="620688"/>
            <a:ext cx="906233" cy="357190"/>
          </a:xfrm>
          <a:prstGeom prst="round2SameRect">
            <a:avLst/>
          </a:prstGeom>
          <a:gradFill>
            <a:gsLst>
              <a:gs pos="0">
                <a:srgbClr val="002060"/>
              </a:gs>
              <a:gs pos="50000">
                <a:schemeClr val="accent1">
                  <a:lumMod val="75000"/>
                </a:schemeClr>
              </a:gs>
              <a:gs pos="70000">
                <a:srgbClr val="0070C0"/>
              </a:gs>
              <a:gs pos="100000">
                <a:schemeClr val="tx2">
                  <a:lumMod val="40000"/>
                  <a:lumOff val="6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850" b="1" dirty="0" smtClean="0">
                <a:latin typeface="Arial" panose="020B0604020202020204" pitchFamily="34" charset="0"/>
                <a:cs typeface="Arial" panose="020B0604020202020204" pitchFamily="34" charset="0"/>
              </a:rPr>
              <a:t>D3 – Equipment Repair</a:t>
            </a:r>
            <a:endParaRPr lang="en-GB" sz="850" b="1" dirty="0">
              <a:latin typeface="Arial" panose="020B0604020202020204" pitchFamily="34" charset="0"/>
              <a:cs typeface="Arial" panose="020B0604020202020204" pitchFamily="34" charset="0"/>
            </a:endParaRPr>
          </a:p>
        </p:txBody>
      </p:sp>
      <p:sp>
        <p:nvSpPr>
          <p:cNvPr id="13" name="Round Same Side Corner Rectangle 12">
            <a:hlinkClick r:id="rId9" action="ppaction://hlinksldjump"/>
          </p:cNvPr>
          <p:cNvSpPr/>
          <p:nvPr userDrawn="1"/>
        </p:nvSpPr>
        <p:spPr>
          <a:xfrm>
            <a:off x="4366925" y="620688"/>
            <a:ext cx="520305"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850" b="1" dirty="0" smtClean="0">
                <a:latin typeface="Arial" panose="020B0604020202020204" pitchFamily="34" charset="0"/>
                <a:cs typeface="Arial" panose="020B0604020202020204" pitchFamily="34" charset="0"/>
              </a:rPr>
              <a:t>P8 –Set Meetings</a:t>
            </a:r>
            <a:endParaRPr lang="en-GB" sz="850" b="1" dirty="0">
              <a:latin typeface="Arial" panose="020B0604020202020204" pitchFamily="34" charset="0"/>
              <a:cs typeface="Arial" panose="020B0604020202020204" pitchFamily="34" charset="0"/>
            </a:endParaRPr>
          </a:p>
        </p:txBody>
      </p:sp>
      <p:sp>
        <p:nvSpPr>
          <p:cNvPr id="16" name="Round Same Side Corner Rectangle 15">
            <a:hlinkClick r:id="rId10" action="ppaction://hlinksldjump"/>
          </p:cNvPr>
          <p:cNvSpPr/>
          <p:nvPr userDrawn="1"/>
        </p:nvSpPr>
        <p:spPr>
          <a:xfrm>
            <a:off x="4936536" y="620688"/>
            <a:ext cx="588496"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850" b="1" dirty="0" smtClean="0">
                <a:latin typeface="Arial" panose="020B0604020202020204" pitchFamily="34" charset="0"/>
                <a:cs typeface="Arial" panose="020B0604020202020204" pitchFamily="34" charset="0"/>
              </a:rPr>
              <a:t>P9 – Post</a:t>
            </a:r>
            <a:r>
              <a:rPr lang="en-GB" sz="850" b="1" baseline="0" dirty="0" smtClean="0">
                <a:latin typeface="Arial" panose="020B0604020202020204" pitchFamily="34" charset="0"/>
                <a:cs typeface="Arial" panose="020B0604020202020204" pitchFamily="34" charset="0"/>
              </a:rPr>
              <a:t> Meeting</a:t>
            </a:r>
            <a:endParaRPr lang="en-GB" sz="850" b="1" dirty="0">
              <a:latin typeface="Arial" panose="020B0604020202020204" pitchFamily="34" charset="0"/>
              <a:cs typeface="Arial" panose="020B0604020202020204" pitchFamily="34" charset="0"/>
            </a:endParaRPr>
          </a:p>
        </p:txBody>
      </p:sp>
      <p:sp>
        <p:nvSpPr>
          <p:cNvPr id="17" name="Round Same Side Corner Rectangle 16">
            <a:hlinkClick r:id="rId11" action="ppaction://hlinksldjump"/>
          </p:cNvPr>
          <p:cNvSpPr/>
          <p:nvPr userDrawn="1"/>
        </p:nvSpPr>
        <p:spPr>
          <a:xfrm>
            <a:off x="5574744" y="620688"/>
            <a:ext cx="822329" cy="357190"/>
          </a:xfrm>
          <a:prstGeom prst="round2SameRect">
            <a:avLst/>
          </a:prstGeom>
          <a:gradFill>
            <a:gsLst>
              <a:gs pos="0">
                <a:schemeClr val="accent2">
                  <a:lumMod val="50000"/>
                </a:schemeClr>
              </a:gs>
              <a:gs pos="50000">
                <a:srgbClr val="C00000"/>
              </a:gs>
              <a:gs pos="70000">
                <a:schemeClr val="accent2">
                  <a:lumMod val="60000"/>
                  <a:lumOff val="40000"/>
                </a:schemeClr>
              </a:gs>
              <a:gs pos="100000">
                <a:srgbClr val="FDCFD2"/>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850" b="1" dirty="0" smtClean="0">
                <a:latin typeface="Arial" panose="020B0604020202020204" pitchFamily="34" charset="0"/>
                <a:cs typeface="Arial" panose="020B0604020202020204" pitchFamily="34" charset="0"/>
              </a:rPr>
              <a:t>P10</a:t>
            </a:r>
            <a:r>
              <a:rPr lang="en-GB" sz="850" b="1" baseline="0" dirty="0" smtClean="0">
                <a:latin typeface="Arial" panose="020B0604020202020204" pitchFamily="34" charset="0"/>
                <a:cs typeface="Arial" panose="020B0604020202020204" pitchFamily="34" charset="0"/>
              </a:rPr>
              <a:t> – Follow-up Procedures</a:t>
            </a:r>
            <a:endParaRPr lang="en-GB" sz="850" b="1" dirty="0">
              <a:latin typeface="Arial" panose="020B0604020202020204" pitchFamily="34" charset="0"/>
              <a:cs typeface="Arial" panose="020B0604020202020204" pitchFamily="34" charset="0"/>
            </a:endParaRPr>
          </a:p>
        </p:txBody>
      </p:sp>
      <p:sp>
        <p:nvSpPr>
          <p:cNvPr id="18" name="Round Same Side Corner Rectangle 17">
            <a:hlinkClick r:id="rId12" action="ppaction://hlinksldjump"/>
          </p:cNvPr>
          <p:cNvSpPr/>
          <p:nvPr userDrawn="1"/>
        </p:nvSpPr>
        <p:spPr>
          <a:xfrm>
            <a:off x="6445973" y="620688"/>
            <a:ext cx="680987" cy="357190"/>
          </a:xfrm>
          <a:prstGeom prst="round2SameRect">
            <a:avLst/>
          </a:prstGeom>
          <a:gradFill>
            <a:gsLst>
              <a:gs pos="0">
                <a:srgbClr val="002060"/>
              </a:gs>
              <a:gs pos="50000">
                <a:schemeClr val="accent1">
                  <a:lumMod val="75000"/>
                </a:schemeClr>
              </a:gs>
              <a:gs pos="70000">
                <a:srgbClr val="0070C0"/>
              </a:gs>
              <a:gs pos="100000">
                <a:schemeClr val="tx2">
                  <a:lumMod val="40000"/>
                  <a:lumOff val="6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850" b="1" dirty="0" smtClean="0">
                <a:latin typeface="Arial" panose="020B0604020202020204" pitchFamily="34" charset="0"/>
                <a:cs typeface="Arial" panose="020B0604020202020204" pitchFamily="34" charset="0"/>
              </a:rPr>
              <a:t>D4 –</a:t>
            </a:r>
            <a:r>
              <a:rPr lang="en-GB" sz="850" b="1" baseline="0" dirty="0" smtClean="0">
                <a:latin typeface="Arial" panose="020B0604020202020204" pitchFamily="34" charset="0"/>
                <a:cs typeface="Arial" panose="020B0604020202020204" pitchFamily="34" charset="0"/>
              </a:rPr>
              <a:t> </a:t>
            </a:r>
            <a:r>
              <a:rPr lang="en-GB" sz="850" b="1" dirty="0" smtClean="0">
                <a:latin typeface="Arial" panose="020B0604020202020204" pitchFamily="34" charset="0"/>
                <a:cs typeface="Arial" panose="020B0604020202020204" pitchFamily="34" charset="0"/>
              </a:rPr>
              <a:t>Action Points</a:t>
            </a:r>
            <a:endParaRPr lang="en-GB" sz="850" b="1" dirty="0">
              <a:latin typeface="Arial" panose="020B0604020202020204" pitchFamily="34" charset="0"/>
              <a:cs typeface="Arial" panose="020B0604020202020204" pitchFamily="34" charset="0"/>
            </a:endParaRPr>
          </a:p>
        </p:txBody>
      </p:sp>
      <p:sp>
        <p:nvSpPr>
          <p:cNvPr id="15" name="Content Placeholder 1"/>
          <p:cNvSpPr txBox="1">
            <a:spLocks/>
          </p:cNvSpPr>
          <p:nvPr/>
        </p:nvSpPr>
        <p:spPr>
          <a:xfrm>
            <a:off x="133342" y="983578"/>
            <a:ext cx="8840139" cy="5757790"/>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4" cstate="email">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7" r:id="rId1"/>
    <p:sldLayoutId id="2147483711" r:id="rId2"/>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image" Target="../media/image20.jpeg"/></Relationships>
</file>

<file path=ppt/slides/_rels/slide1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image" Target="../media/image20.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16.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28.jpeg"/><Relationship Id="rId5" Type="http://schemas.openxmlformats.org/officeDocument/2006/relationships/image" Target="../media/image27.gif"/><Relationship Id="rId4" Type="http://schemas.openxmlformats.org/officeDocument/2006/relationships/image" Target="../media/image26.png"/></Relationships>
</file>

<file path=ppt/slides/_rels/slide17.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28.jpeg"/><Relationship Id="rId5" Type="http://schemas.openxmlformats.org/officeDocument/2006/relationships/image" Target="../media/image27.gif"/><Relationship Id="rId4" Type="http://schemas.openxmlformats.org/officeDocument/2006/relationships/image" Target="../media/image26.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png"/><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16.jpeg"/><Relationship Id="rId4" Type="http://schemas.openxmlformats.org/officeDocument/2006/relationships/image" Target="../media/image15.jpeg"/></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07504" y="5229200"/>
            <a:ext cx="8928992" cy="771076"/>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nSpc>
                <a:spcPts val="5800"/>
              </a:lnSpc>
            </a:pPr>
            <a:r>
              <a:rPr lang="en-US" sz="60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LO3 - Be Able to Support Business Meetings</a:t>
            </a:r>
            <a:endParaRPr lang="en-US" sz="60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7" name="Rectangle 6"/>
          <p:cNvSpPr/>
          <p:nvPr/>
        </p:nvSpPr>
        <p:spPr>
          <a:xfrm>
            <a:off x="148397" y="116632"/>
            <a:ext cx="8888099" cy="1852454"/>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GB" dirty="0"/>
          </a:p>
        </p:txBody>
      </p:sp>
      <p:sp>
        <p:nvSpPr>
          <p:cNvPr id="8" name="TextBox 7"/>
          <p:cNvSpPr txBox="1"/>
          <p:nvPr/>
        </p:nvSpPr>
        <p:spPr>
          <a:xfrm>
            <a:off x="1984726" y="188640"/>
            <a:ext cx="6979762" cy="1815882"/>
          </a:xfrm>
          <a:prstGeom prst="rect">
            <a:avLst/>
          </a:prstGeom>
          <a:noFill/>
        </p:spPr>
        <p:txBody>
          <a:bodyPr wrap="square" rtlCol="0">
            <a:spAutoFit/>
          </a:bodyPr>
          <a:lstStyle/>
          <a:p>
            <a:pPr algn="r"/>
            <a:r>
              <a:rPr lang="en-GB" sz="2800" b="1" dirty="0"/>
              <a:t>OCR Level 02 – Cambridge Technical</a:t>
            </a:r>
          </a:p>
          <a:p>
            <a:pPr algn="r"/>
            <a:r>
              <a:rPr lang="en-GB" sz="2800" dirty="0"/>
              <a:t> </a:t>
            </a:r>
            <a:r>
              <a:rPr lang="en-GB" sz="2800" b="1" dirty="0"/>
              <a:t>Unit 05 - </a:t>
            </a:r>
            <a:r>
              <a:rPr lang="en-US" sz="2800" b="1" dirty="0" smtClean="0"/>
              <a:t>Follow </a:t>
            </a:r>
            <a:r>
              <a:rPr lang="en-US" sz="2800" b="1" dirty="0" smtClean="0"/>
              <a:t>Administrative Practices and Create Procedures</a:t>
            </a:r>
          </a:p>
          <a:p>
            <a:pPr algn="r"/>
            <a:r>
              <a:rPr lang="en-GB" sz="2800" b="1" dirty="0" smtClean="0">
                <a:solidFill>
                  <a:schemeClr val="tx1">
                    <a:lumMod val="50000"/>
                    <a:lumOff val="50000"/>
                  </a:schemeClr>
                </a:solidFill>
              </a:rPr>
              <a:t>2016 Specification </a:t>
            </a:r>
            <a:r>
              <a:rPr lang="en-GB" sz="2800" b="1" dirty="0">
                <a:solidFill>
                  <a:schemeClr val="tx1">
                    <a:lumMod val="50000"/>
                    <a:lumOff val="50000"/>
                  </a:schemeClr>
                </a:solidFill>
              </a:rPr>
              <a:t>- T/617/0725</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5419" y="252649"/>
            <a:ext cx="1682285" cy="1615698"/>
          </a:xfrm>
          <a:prstGeom prst="rect">
            <a:avLst/>
          </a:prstGeom>
        </p:spPr>
      </p:pic>
      <p:pic>
        <p:nvPicPr>
          <p:cNvPr id="9218" name="Picture 2" descr="Image result for student council meeti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91680" y="2060848"/>
            <a:ext cx="7349079" cy="3037919"/>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dirty="0" smtClean="0"/>
              <a:t>P7.1 – Plan for Meetings</a:t>
            </a:r>
            <a:endParaRPr lang="en-GB" b="1" dirty="0" smtClean="0"/>
          </a:p>
        </p:txBody>
      </p:sp>
      <p:sp>
        <p:nvSpPr>
          <p:cNvPr id="2" name="Rectangle 1"/>
          <p:cNvSpPr/>
          <p:nvPr/>
        </p:nvSpPr>
        <p:spPr>
          <a:xfrm>
            <a:off x="208675" y="1033617"/>
            <a:ext cx="6595573" cy="5632311"/>
          </a:xfrm>
          <a:prstGeom prst="rect">
            <a:avLst/>
          </a:prstGeom>
        </p:spPr>
        <p:txBody>
          <a:bodyPr wrap="square" numCol="1" spcCol="72000">
            <a:spAutoFit/>
          </a:bodyPr>
          <a:lstStyle/>
          <a:p>
            <a:pPr marL="285750" indent="-285750">
              <a:buClr>
                <a:srgbClr val="C00000"/>
              </a:buClr>
              <a:buSzPct val="68000"/>
              <a:buFont typeface="Arial" panose="020B0604020202020204" pitchFamily="34" charset="0"/>
              <a:buChar char="►"/>
            </a:pPr>
            <a:r>
              <a:rPr lang="en-US" dirty="0" smtClean="0"/>
              <a:t>For P7.1 you need to evidence all the planning documentation in digital form for the two meetings. This needs to include evidence of the following:</a:t>
            </a:r>
          </a:p>
          <a:p>
            <a:pPr marL="804863" lvl="1" indent="-347663">
              <a:buClr>
                <a:srgbClr val="C00000"/>
              </a:buClr>
              <a:buFont typeface="Wingdings" panose="05000000000000000000" pitchFamily="2" charset="2"/>
              <a:buChar char="§"/>
            </a:pPr>
            <a:r>
              <a:rPr lang="en-GB" b="1" dirty="0"/>
              <a:t>invitations</a:t>
            </a:r>
            <a:r>
              <a:rPr lang="en-GB" dirty="0"/>
              <a:t> </a:t>
            </a:r>
            <a:r>
              <a:rPr lang="en-GB" dirty="0" smtClean="0"/>
              <a:t>– show the emails inviting people to the meeting and save these emails in an appropriate folder with appropriate name and delivery notifications etc. on it.</a:t>
            </a:r>
            <a:endParaRPr lang="en-GB" dirty="0"/>
          </a:p>
          <a:p>
            <a:pPr marL="804863" lvl="1" indent="-347663">
              <a:buClr>
                <a:srgbClr val="C00000"/>
              </a:buClr>
              <a:buFont typeface="Wingdings" panose="05000000000000000000" pitchFamily="2" charset="2"/>
              <a:buChar char="§"/>
            </a:pPr>
            <a:r>
              <a:rPr lang="en-GB" b="1" dirty="0"/>
              <a:t>agenda</a:t>
            </a:r>
            <a:r>
              <a:rPr lang="en-GB" dirty="0"/>
              <a:t> </a:t>
            </a:r>
            <a:r>
              <a:rPr lang="en-GB" dirty="0" smtClean="0"/>
              <a:t>– draw up or get two agendas for the two meeting, save them in digital form.</a:t>
            </a:r>
            <a:endParaRPr lang="en-GB" dirty="0"/>
          </a:p>
          <a:p>
            <a:pPr marL="804863" lvl="1" indent="-347663">
              <a:buClr>
                <a:srgbClr val="C00000"/>
              </a:buClr>
              <a:buFont typeface="Wingdings" panose="05000000000000000000" pitchFamily="2" charset="2"/>
              <a:buChar char="§"/>
            </a:pPr>
            <a:r>
              <a:rPr lang="en-GB" b="1" dirty="0"/>
              <a:t>sign-in sheet </a:t>
            </a:r>
            <a:r>
              <a:rPr lang="en-GB" dirty="0" smtClean="0"/>
              <a:t>– for the student council meeting, create a sign in sheet for the meeting to benefit the minutes document you will need to prepare.</a:t>
            </a:r>
            <a:endParaRPr lang="en-GB" dirty="0"/>
          </a:p>
          <a:p>
            <a:pPr marL="804863" lvl="1" indent="-347663">
              <a:buClr>
                <a:srgbClr val="C00000"/>
              </a:buClr>
              <a:buFont typeface="Wingdings" panose="05000000000000000000" pitchFamily="2" charset="2"/>
              <a:buChar char="§"/>
            </a:pPr>
            <a:r>
              <a:rPr lang="en-US" b="1" dirty="0"/>
              <a:t>delegate packs </a:t>
            </a:r>
            <a:r>
              <a:rPr lang="en-US" dirty="0"/>
              <a:t>(e.g. including agenda, copy of presentation printouts) </a:t>
            </a:r>
            <a:r>
              <a:rPr lang="en-US" dirty="0" smtClean="0"/>
              <a:t>– for the student council meeting, print out the presentation in notes form and store the presentation in a folder for the next task.</a:t>
            </a:r>
            <a:endParaRPr lang="en-US" dirty="0"/>
          </a:p>
          <a:p>
            <a:pPr marL="285750" indent="-285750">
              <a:buClr>
                <a:srgbClr val="C00000"/>
              </a:buClr>
              <a:buSzPct val="68000"/>
              <a:buFont typeface="Arial" panose="020B0604020202020204" pitchFamily="34" charset="0"/>
              <a:buChar char="►"/>
            </a:pPr>
            <a:r>
              <a:rPr lang="en-US" dirty="0" smtClean="0"/>
              <a:t>This needs to be done twice  but only the invitations and the agenda for the virtual meeting need to be created.</a:t>
            </a:r>
          </a:p>
          <a:p>
            <a:pPr>
              <a:buClr>
                <a:srgbClr val="C00000"/>
              </a:buClr>
              <a:buSzPct val="100000"/>
            </a:pPr>
            <a:r>
              <a:rPr lang="en-US" b="1" dirty="0" smtClean="0">
                <a:solidFill>
                  <a:srgbClr val="FF0000"/>
                </a:solidFill>
              </a:rPr>
              <a:t>P7.1 – Task 05 – </a:t>
            </a:r>
            <a:r>
              <a:rPr lang="en-US" dirty="0">
                <a:solidFill>
                  <a:srgbClr val="FF0000"/>
                </a:solidFill>
              </a:rPr>
              <a:t>Produce business meeting documentation for a specific </a:t>
            </a:r>
            <a:r>
              <a:rPr lang="en-US" dirty="0" smtClean="0">
                <a:solidFill>
                  <a:srgbClr val="FF0000"/>
                </a:solidFill>
              </a:rPr>
              <a:t>purpose.</a:t>
            </a:r>
          </a:p>
        </p:txBody>
      </p:sp>
      <p:pic>
        <p:nvPicPr>
          <p:cNvPr id="4098" name="Picture 2" descr="Image result for meeting agenda"/>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6804248" y="1052736"/>
            <a:ext cx="2088232" cy="2802627"/>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Image result for meeting sign in sheet"/>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a:stretch/>
        </p:blipFill>
        <p:spPr bwMode="auto">
          <a:xfrm>
            <a:off x="6804248" y="4081669"/>
            <a:ext cx="2088232" cy="24436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51968409"/>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dirty="0" smtClean="0"/>
              <a:t>D2.1 – Meeting Documentation</a:t>
            </a:r>
            <a:endParaRPr lang="en-GB" b="1" dirty="0" smtClean="0"/>
          </a:p>
        </p:txBody>
      </p:sp>
      <p:sp>
        <p:nvSpPr>
          <p:cNvPr id="2" name="Rectangle 1"/>
          <p:cNvSpPr/>
          <p:nvPr/>
        </p:nvSpPr>
        <p:spPr>
          <a:xfrm>
            <a:off x="208675" y="1033617"/>
            <a:ext cx="8683805" cy="5647700"/>
          </a:xfrm>
          <a:prstGeom prst="rect">
            <a:avLst/>
          </a:prstGeom>
        </p:spPr>
        <p:txBody>
          <a:bodyPr wrap="square" numCol="1" spcCol="72000">
            <a:spAutoFit/>
          </a:bodyPr>
          <a:lstStyle/>
          <a:p>
            <a:pPr marL="285750" indent="-285750">
              <a:buClr>
                <a:srgbClr val="C00000"/>
              </a:buClr>
              <a:buSzPct val="68000"/>
              <a:buFont typeface="Arial" panose="020B0604020202020204" pitchFamily="34" charset="0"/>
              <a:buChar char="►"/>
            </a:pPr>
            <a:r>
              <a:rPr lang="en-US" sz="1900" dirty="0" smtClean="0"/>
              <a:t>For D2.1 to need to create </a:t>
            </a:r>
            <a:r>
              <a:rPr lang="en-US" sz="1900" dirty="0"/>
              <a:t>folders to store documentation for a meeting </a:t>
            </a:r>
            <a:r>
              <a:rPr lang="en-US" sz="1900" dirty="0" smtClean="0"/>
              <a:t>group.</a:t>
            </a:r>
            <a:r>
              <a:rPr lang="en-US" sz="1900" dirty="0"/>
              <a:t> </a:t>
            </a:r>
            <a:r>
              <a:rPr lang="en-US" sz="1900" dirty="0" smtClean="0"/>
              <a:t>These </a:t>
            </a:r>
            <a:r>
              <a:rPr lang="en-US" sz="1900" dirty="0"/>
              <a:t>should set up </a:t>
            </a:r>
            <a:r>
              <a:rPr lang="en-US" sz="1900" dirty="0" smtClean="0"/>
              <a:t>in appropriately </a:t>
            </a:r>
            <a:r>
              <a:rPr lang="en-US" sz="1900" dirty="0"/>
              <a:t>named folders for a specific meeting group (i.e. where a series of meetings for that group will occur over a period of time). </a:t>
            </a:r>
            <a:endParaRPr lang="en-US" sz="1900" dirty="0" smtClean="0"/>
          </a:p>
          <a:p>
            <a:pPr marL="285750" indent="-285750">
              <a:buClr>
                <a:srgbClr val="C00000"/>
              </a:buClr>
              <a:buSzPct val="68000"/>
              <a:buFont typeface="Arial" panose="020B0604020202020204" pitchFamily="34" charset="0"/>
              <a:buChar char="►"/>
            </a:pPr>
            <a:r>
              <a:rPr lang="en-US" sz="1900" dirty="0" smtClean="0"/>
              <a:t>All </a:t>
            </a:r>
            <a:r>
              <a:rPr lang="en-US" sz="1900" dirty="0"/>
              <a:t>documentation relating to the meetings should be stored within the folders using naming conventions that make them clearly identifiable and accessible to all who may need to access them (e.g. avoiding generic folder names such as ‘Emails/meeting emails’, and using something more identifiable such as ‘Invites &amp; responses</a:t>
            </a:r>
            <a:r>
              <a:rPr lang="en-US" sz="1900" dirty="0" smtClean="0"/>
              <a:t>’).</a:t>
            </a:r>
          </a:p>
          <a:p>
            <a:pPr>
              <a:buClr>
                <a:srgbClr val="C00000"/>
              </a:buClr>
              <a:buSzPct val="68000"/>
            </a:pPr>
            <a:r>
              <a:rPr lang="en-US" sz="1900" b="1" dirty="0" smtClean="0">
                <a:solidFill>
                  <a:srgbClr val="FF0000"/>
                </a:solidFill>
              </a:rPr>
              <a:t>D2.1 </a:t>
            </a:r>
            <a:r>
              <a:rPr lang="en-US" sz="1900" b="1" dirty="0">
                <a:solidFill>
                  <a:srgbClr val="FF0000"/>
                </a:solidFill>
              </a:rPr>
              <a:t>– Task </a:t>
            </a:r>
            <a:r>
              <a:rPr lang="en-US" sz="1900" b="1" dirty="0" smtClean="0">
                <a:solidFill>
                  <a:srgbClr val="FF0000"/>
                </a:solidFill>
              </a:rPr>
              <a:t>06 </a:t>
            </a:r>
            <a:r>
              <a:rPr lang="en-US" sz="1900" b="1" dirty="0">
                <a:solidFill>
                  <a:srgbClr val="FF0000"/>
                </a:solidFill>
              </a:rPr>
              <a:t>– </a:t>
            </a:r>
            <a:r>
              <a:rPr lang="en-US" sz="1900" dirty="0">
                <a:solidFill>
                  <a:srgbClr val="FF0000"/>
                </a:solidFill>
              </a:rPr>
              <a:t>Create folders to store documentation for a meeting group </a:t>
            </a:r>
            <a:endParaRPr lang="en-US" sz="1900" dirty="0" smtClean="0">
              <a:solidFill>
                <a:srgbClr val="FF0000"/>
              </a:solidFill>
            </a:endParaRPr>
          </a:p>
          <a:p>
            <a:pPr marL="285750" indent="-285750">
              <a:buClr>
                <a:srgbClr val="C00000"/>
              </a:buClr>
              <a:buSzPct val="68000"/>
              <a:buFont typeface="Arial" panose="020B0604020202020204" pitchFamily="34" charset="0"/>
              <a:buChar char="►"/>
            </a:pPr>
            <a:r>
              <a:rPr lang="en-US" sz="1900" dirty="0"/>
              <a:t>You should also create a corresponding filing guide to ensure that others can adhere to their filing system.</a:t>
            </a:r>
          </a:p>
          <a:p>
            <a:pPr marL="285750" indent="-285750">
              <a:buClr>
                <a:srgbClr val="C00000"/>
              </a:buClr>
              <a:buSzPct val="68000"/>
              <a:buFont typeface="Arial" panose="020B0604020202020204" pitchFamily="34" charset="0"/>
              <a:buChar char="►"/>
            </a:pPr>
            <a:r>
              <a:rPr lang="en-US" sz="1900" dirty="0" smtClean="0"/>
              <a:t>Teachers should ensure that learners within the same cohort create individual filing systems that relate to different meeting groups. We do not expect to see identical filing structures and guidance from all learners.</a:t>
            </a:r>
          </a:p>
          <a:p>
            <a:pPr>
              <a:buClr>
                <a:srgbClr val="C00000"/>
              </a:buClr>
              <a:buSzPct val="68000"/>
            </a:pPr>
            <a:r>
              <a:rPr lang="en-US" sz="1900" b="1" dirty="0" smtClean="0">
                <a:solidFill>
                  <a:srgbClr val="FF0000"/>
                </a:solidFill>
              </a:rPr>
              <a:t>D2.2 – Task 07 – </a:t>
            </a:r>
            <a:r>
              <a:rPr lang="en-US" sz="1900" dirty="0" smtClean="0">
                <a:solidFill>
                  <a:srgbClr val="FF0000"/>
                </a:solidFill>
              </a:rPr>
              <a:t>Create a corresponding filing guide on how to use them.</a:t>
            </a:r>
          </a:p>
          <a:p>
            <a:pPr marL="285750" indent="-285750">
              <a:buClr>
                <a:srgbClr val="C00000"/>
              </a:buClr>
              <a:buSzPct val="68000"/>
              <a:buFont typeface="Arial" panose="020B0604020202020204" pitchFamily="34" charset="0"/>
              <a:buChar char="►"/>
            </a:pPr>
            <a:r>
              <a:rPr lang="en-US" sz="1900" dirty="0" smtClean="0">
                <a:solidFill>
                  <a:srgbClr val="FF0000"/>
                </a:solidFill>
              </a:rPr>
              <a:t>For this you should make an annotated step by step guide on the appropriate folder structure and naming conventions that should be used for future meetings and explain why these rules should be followed.</a:t>
            </a:r>
            <a:endParaRPr lang="en-US" sz="1900" dirty="0">
              <a:solidFill>
                <a:srgbClr val="FF0000"/>
              </a:solidFill>
            </a:endParaRPr>
          </a:p>
        </p:txBody>
      </p:sp>
    </p:spTree>
    <p:extLst>
      <p:ext uri="{BB962C8B-B14F-4D97-AF65-F5344CB8AC3E}">
        <p14:creationId xmlns:p14="http://schemas.microsoft.com/office/powerpoint/2010/main" val="1990060463"/>
      </p:ext>
    </p:extLst>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dirty="0" smtClean="0"/>
              <a:t>M4.1 – Meeting Equipment Use</a:t>
            </a:r>
            <a:endParaRPr lang="en-GB" b="1" dirty="0" smtClean="0"/>
          </a:p>
        </p:txBody>
      </p:sp>
      <p:sp>
        <p:nvSpPr>
          <p:cNvPr id="2" name="Rectangle 1"/>
          <p:cNvSpPr/>
          <p:nvPr/>
        </p:nvSpPr>
        <p:spPr>
          <a:xfrm>
            <a:off x="208675" y="1033617"/>
            <a:ext cx="6739589" cy="5724644"/>
          </a:xfrm>
          <a:prstGeom prst="rect">
            <a:avLst/>
          </a:prstGeom>
        </p:spPr>
        <p:txBody>
          <a:bodyPr wrap="square" numCol="1" spcCol="72000">
            <a:spAutoFit/>
          </a:bodyPr>
          <a:lstStyle/>
          <a:p>
            <a:pPr marL="285750" indent="-285750">
              <a:buClr>
                <a:srgbClr val="C00000"/>
              </a:buClr>
              <a:buSzPct val="68000"/>
              <a:buFont typeface="Arial" panose="020B0604020202020204" pitchFamily="34" charset="0"/>
              <a:buChar char="►"/>
            </a:pPr>
            <a:r>
              <a:rPr lang="en-US" sz="1830" dirty="0"/>
              <a:t>In order to meet Grading Criteria M4, </a:t>
            </a:r>
            <a:r>
              <a:rPr lang="en-US" sz="1830" dirty="0" smtClean="0"/>
              <a:t>you will </a:t>
            </a:r>
            <a:r>
              <a:rPr lang="en-US" sz="1830" dirty="0"/>
              <a:t>use their initiative to check a meeting room in advance of the meetings that </a:t>
            </a:r>
            <a:r>
              <a:rPr lang="en-US" sz="1830" dirty="0" smtClean="0"/>
              <a:t>you </a:t>
            </a:r>
            <a:r>
              <a:rPr lang="en-US" sz="1830" dirty="0"/>
              <a:t>have supported the organisation of, to ensure that all requirements have been met (i.e. the face-to-face meeting and the virtual meeting). </a:t>
            </a:r>
            <a:endParaRPr lang="en-US" sz="1830" dirty="0" smtClean="0"/>
          </a:p>
          <a:p>
            <a:pPr marL="285750" indent="-285750">
              <a:buClr>
                <a:srgbClr val="C00000"/>
              </a:buClr>
              <a:buSzPct val="68000"/>
              <a:buFont typeface="Arial" panose="020B0604020202020204" pitchFamily="34" charset="0"/>
              <a:buChar char="►"/>
            </a:pPr>
            <a:r>
              <a:rPr lang="en-US" sz="1830" dirty="0" smtClean="0"/>
              <a:t>You </a:t>
            </a:r>
            <a:r>
              <a:rPr lang="en-US" sz="1830" dirty="0"/>
              <a:t>will be able to identify any issues with requirements and report these to their colleague/s for advice. </a:t>
            </a:r>
          </a:p>
          <a:p>
            <a:pPr marL="285750" indent="-285750">
              <a:buClr>
                <a:srgbClr val="C00000"/>
              </a:buClr>
              <a:buSzPct val="68000"/>
              <a:buFont typeface="Arial" panose="020B0604020202020204" pitchFamily="34" charset="0"/>
              <a:buChar char="►"/>
            </a:pPr>
            <a:r>
              <a:rPr lang="en-US" sz="1830" dirty="0" smtClean="0"/>
              <a:t>For this I would create an issue with the room or equipment, such as  a faulty projector, or unsafe power block, or simply have too many wires draped around the table where the projector and laptop are.</a:t>
            </a:r>
          </a:p>
          <a:p>
            <a:pPr marL="285750" indent="-285750">
              <a:buClr>
                <a:srgbClr val="C00000"/>
              </a:buClr>
              <a:buSzPct val="68000"/>
              <a:buFont typeface="Arial" panose="020B0604020202020204" pitchFamily="34" charset="0"/>
              <a:buChar char="►"/>
            </a:pPr>
            <a:r>
              <a:rPr lang="en-US" sz="1830" dirty="0" smtClean="0"/>
              <a:t>Then fill in a fault report as explained and used in LO2. Otherwise you could not print enough agendas, not have the file for the laptop to present for the meeting, not have access to the right program to run the file. Any fault will do as long as it is evidenced.</a:t>
            </a:r>
          </a:p>
          <a:p>
            <a:pPr>
              <a:buClr>
                <a:srgbClr val="C00000"/>
              </a:buClr>
              <a:buSzPct val="68000"/>
            </a:pPr>
            <a:r>
              <a:rPr lang="en-US" sz="1830" b="1" dirty="0" smtClean="0">
                <a:solidFill>
                  <a:srgbClr val="FF0000"/>
                </a:solidFill>
              </a:rPr>
              <a:t>M4.1 </a:t>
            </a:r>
            <a:r>
              <a:rPr lang="en-US" sz="1830" b="1" dirty="0">
                <a:solidFill>
                  <a:srgbClr val="FF0000"/>
                </a:solidFill>
              </a:rPr>
              <a:t>– </a:t>
            </a:r>
            <a:r>
              <a:rPr lang="en-US" sz="1830" b="1" dirty="0" smtClean="0">
                <a:solidFill>
                  <a:srgbClr val="FF0000"/>
                </a:solidFill>
              </a:rPr>
              <a:t>Task 08 - </a:t>
            </a:r>
            <a:r>
              <a:rPr lang="en-US" sz="1830" dirty="0" smtClean="0">
                <a:solidFill>
                  <a:srgbClr val="FF0000"/>
                </a:solidFill>
              </a:rPr>
              <a:t>Check </a:t>
            </a:r>
            <a:r>
              <a:rPr lang="en-US" sz="1830" dirty="0">
                <a:solidFill>
                  <a:srgbClr val="FF0000"/>
                </a:solidFill>
              </a:rPr>
              <a:t>meeting rooms and facilities in advance of business meetings and identify any missing or faulty equipment or </a:t>
            </a:r>
            <a:r>
              <a:rPr lang="en-US" sz="1830" dirty="0" smtClean="0">
                <a:solidFill>
                  <a:srgbClr val="FF0000"/>
                </a:solidFill>
              </a:rPr>
              <a:t>documentation.</a:t>
            </a:r>
          </a:p>
          <a:p>
            <a:pPr marL="342900" indent="-342900">
              <a:buClr>
                <a:srgbClr val="C00000"/>
              </a:buClr>
              <a:buSzPct val="68000"/>
              <a:buFont typeface="Arial" panose="020B0604020202020204" pitchFamily="34" charset="0"/>
              <a:buChar char="►"/>
            </a:pPr>
            <a:r>
              <a:rPr lang="en-US" sz="1830" dirty="0" smtClean="0"/>
              <a:t>You should also evidence checking the room for other faults.</a:t>
            </a:r>
          </a:p>
        </p:txBody>
      </p:sp>
      <p:pic>
        <p:nvPicPr>
          <p:cNvPr id="5122" name="Picture 2" descr="Image result for faulty projecto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6948264" y="1056537"/>
            <a:ext cx="1944216" cy="1166530"/>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Image result for laptop connector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48264" y="2381927"/>
            <a:ext cx="1940560" cy="1061612"/>
          </a:xfrm>
          <a:prstGeom prst="rect">
            <a:avLst/>
          </a:prstGeom>
          <a:noFill/>
          <a:extLst>
            <a:ext uri="{909E8E84-426E-40DD-AFC4-6F175D3DCCD1}">
              <a14:hiddenFill xmlns:a14="http://schemas.microsoft.com/office/drawing/2010/main">
                <a:solidFill>
                  <a:srgbClr val="FFFFFF"/>
                </a:solidFill>
              </a14:hiddenFill>
            </a:ext>
          </a:extLst>
        </p:spPr>
      </p:pic>
      <p:pic>
        <p:nvPicPr>
          <p:cNvPr id="5126" name="Picture 6" descr="Image result for trailing wires"/>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48264" y="3602399"/>
            <a:ext cx="1940560" cy="1293707"/>
          </a:xfrm>
          <a:prstGeom prst="rect">
            <a:avLst/>
          </a:prstGeom>
          <a:noFill/>
          <a:extLst>
            <a:ext uri="{909E8E84-426E-40DD-AFC4-6F175D3DCCD1}">
              <a14:hiddenFill xmlns:a14="http://schemas.microsoft.com/office/drawing/2010/main">
                <a:solidFill>
                  <a:srgbClr val="FFFFFF"/>
                </a:solidFill>
              </a14:hiddenFill>
            </a:ext>
          </a:extLst>
        </p:spPr>
      </p:pic>
      <p:pic>
        <p:nvPicPr>
          <p:cNvPr id="5128" name="Picture 8" descr="Image result for meeting without enough chairs"/>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948263" y="4985441"/>
            <a:ext cx="1943371" cy="13000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71364853"/>
      </p:ext>
    </p:extLst>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dirty="0" smtClean="0"/>
              <a:t>D3.1 – Equipment Replacement</a:t>
            </a:r>
            <a:endParaRPr lang="en-GB" b="1" dirty="0" smtClean="0"/>
          </a:p>
        </p:txBody>
      </p:sp>
      <p:sp>
        <p:nvSpPr>
          <p:cNvPr id="2" name="Rectangle 1"/>
          <p:cNvSpPr/>
          <p:nvPr/>
        </p:nvSpPr>
        <p:spPr>
          <a:xfrm>
            <a:off x="208675" y="1033617"/>
            <a:ext cx="6739589" cy="5632311"/>
          </a:xfrm>
          <a:prstGeom prst="rect">
            <a:avLst/>
          </a:prstGeom>
        </p:spPr>
        <p:txBody>
          <a:bodyPr wrap="square" numCol="1" spcCol="72000">
            <a:spAutoFit/>
          </a:bodyPr>
          <a:lstStyle/>
          <a:p>
            <a:pPr marL="285750" indent="-285750">
              <a:buClr>
                <a:srgbClr val="C00000"/>
              </a:buClr>
              <a:buSzPct val="68000"/>
              <a:buFont typeface="Arial" panose="020B0604020202020204" pitchFamily="34" charset="0"/>
              <a:buChar char="►"/>
            </a:pPr>
            <a:r>
              <a:rPr lang="en-US" dirty="0" smtClean="0"/>
              <a:t>To </a:t>
            </a:r>
            <a:r>
              <a:rPr lang="en-US" dirty="0"/>
              <a:t>meet D3, they will identify that there is an issue with the meeting set-up and independently address this in advance of the meeting starting, to ensure smooth running of the meeting on behalf of their colleague/s. </a:t>
            </a:r>
            <a:endParaRPr lang="en-US" dirty="0" smtClean="0"/>
          </a:p>
          <a:p>
            <a:pPr marL="285750" indent="-285750">
              <a:buClr>
                <a:srgbClr val="C00000"/>
              </a:buClr>
              <a:buSzPct val="68000"/>
              <a:buFont typeface="Arial" panose="020B0604020202020204" pitchFamily="34" charset="0"/>
              <a:buChar char="►"/>
            </a:pPr>
            <a:r>
              <a:rPr lang="en-US" dirty="0" smtClean="0"/>
              <a:t>Your class may need </a:t>
            </a:r>
            <a:r>
              <a:rPr lang="en-US" dirty="0"/>
              <a:t>to simulate this aspect to ensure that a defect can be identified and addressed by the learner. The defect should not be the same for all learners within the same cohort</a:t>
            </a:r>
            <a:r>
              <a:rPr lang="en-US" dirty="0" smtClean="0"/>
              <a:t>.</a:t>
            </a:r>
          </a:p>
          <a:p>
            <a:pPr>
              <a:buClr>
                <a:srgbClr val="C00000"/>
              </a:buClr>
              <a:buSzPct val="68000"/>
            </a:pPr>
            <a:r>
              <a:rPr lang="en-US" b="1" dirty="0" smtClean="0">
                <a:solidFill>
                  <a:srgbClr val="FF0000"/>
                </a:solidFill>
              </a:rPr>
              <a:t>D3.1 – Task 09 - </a:t>
            </a:r>
            <a:r>
              <a:rPr lang="en-US" dirty="0" smtClean="0">
                <a:solidFill>
                  <a:srgbClr val="FF0000"/>
                </a:solidFill>
              </a:rPr>
              <a:t>Arrange </a:t>
            </a:r>
            <a:r>
              <a:rPr lang="en-US" dirty="0">
                <a:solidFill>
                  <a:srgbClr val="FF0000"/>
                </a:solidFill>
              </a:rPr>
              <a:t>for missing or faulty equipment or documentation to be replaced and available in time for the start of the </a:t>
            </a:r>
            <a:r>
              <a:rPr lang="en-US" dirty="0" smtClean="0">
                <a:solidFill>
                  <a:srgbClr val="FF0000"/>
                </a:solidFill>
              </a:rPr>
              <a:t>meeting.</a:t>
            </a:r>
            <a:endParaRPr lang="en-US" dirty="0">
              <a:solidFill>
                <a:srgbClr val="FF0000"/>
              </a:solidFill>
            </a:endParaRPr>
          </a:p>
          <a:p>
            <a:pPr marL="285750" indent="-285750">
              <a:buClr>
                <a:srgbClr val="C00000"/>
              </a:buClr>
              <a:buSzPct val="68000"/>
              <a:buFont typeface="Arial" panose="020B0604020202020204" pitchFamily="34" charset="0"/>
              <a:buChar char="►"/>
            </a:pPr>
            <a:r>
              <a:rPr lang="en-US" dirty="0" smtClean="0"/>
              <a:t>Once you have submitted the fault report, evidence that someone has come to fix the fault, either take away the equipment, or in the case of my example, show the technician fixing the fault or cable tying the loose cables, or using cable hiding things to make the room safer for the meeting.</a:t>
            </a:r>
          </a:p>
          <a:p>
            <a:pPr marL="285750" indent="-285750">
              <a:buClr>
                <a:srgbClr val="C00000"/>
              </a:buClr>
              <a:buSzPct val="68000"/>
              <a:buFont typeface="Arial" panose="020B0604020202020204" pitchFamily="34" charset="0"/>
              <a:buChar char="►"/>
            </a:pPr>
            <a:r>
              <a:rPr lang="en-US" dirty="0" smtClean="0"/>
              <a:t>Otherwise evidence printing out more agendas or getting another projector.</a:t>
            </a:r>
          </a:p>
          <a:p>
            <a:pPr marL="285750" indent="-285750">
              <a:buClr>
                <a:srgbClr val="C00000"/>
              </a:buClr>
              <a:buSzPct val="68000"/>
              <a:buFont typeface="Arial" panose="020B0604020202020204" pitchFamily="34" charset="0"/>
              <a:buChar char="►"/>
            </a:pPr>
            <a:r>
              <a:rPr lang="en-US" dirty="0" smtClean="0"/>
              <a:t>This needs to be evidenced in a report to demonstrate that the issue has been dealt with.</a:t>
            </a:r>
            <a:endParaRPr lang="en-US" dirty="0"/>
          </a:p>
        </p:txBody>
      </p:sp>
      <p:pic>
        <p:nvPicPr>
          <p:cNvPr id="4" name="Picture 2" descr="Image result for faulty projecto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6948264" y="1056537"/>
            <a:ext cx="1944216" cy="116653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Image result for laptop connector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48264" y="2381927"/>
            <a:ext cx="1940560" cy="106161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6" descr="Image result for trailing wires"/>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48264" y="3602399"/>
            <a:ext cx="1940560" cy="1293707"/>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8" descr="Image result for meeting without enough chairs"/>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948263" y="4985441"/>
            <a:ext cx="1943371" cy="13000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13524453"/>
      </p:ext>
    </p:extLst>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dirty="0" smtClean="0"/>
              <a:t>P8.1 – Set-up Meetings</a:t>
            </a:r>
            <a:endParaRPr lang="en-GB" b="1" dirty="0" smtClean="0"/>
          </a:p>
        </p:txBody>
      </p:sp>
      <p:sp>
        <p:nvSpPr>
          <p:cNvPr id="2" name="Rectangle 1"/>
          <p:cNvSpPr/>
          <p:nvPr/>
        </p:nvSpPr>
        <p:spPr>
          <a:xfrm>
            <a:off x="208675" y="1033617"/>
            <a:ext cx="8683805" cy="5586145"/>
          </a:xfrm>
          <a:prstGeom prst="rect">
            <a:avLst/>
          </a:prstGeom>
        </p:spPr>
        <p:txBody>
          <a:bodyPr wrap="square" numCol="1" spcCol="72000">
            <a:spAutoFit/>
          </a:bodyPr>
          <a:lstStyle/>
          <a:p>
            <a:pPr marL="285750" indent="-285750">
              <a:buClr>
                <a:srgbClr val="C00000"/>
              </a:buClr>
              <a:buSzPct val="68000"/>
              <a:buFont typeface="Arial" panose="020B0604020202020204" pitchFamily="34" charset="0"/>
              <a:buChar char="►"/>
            </a:pPr>
            <a:r>
              <a:rPr lang="en-US" sz="1700" dirty="0" smtClean="0"/>
              <a:t>For P8.1 you need to go ahead and organise and have the meetings based on the requirements specified in P6. These can be videoed as evidence as long as you can show to the examiner that the requirements for the meetings have been met.</a:t>
            </a:r>
          </a:p>
          <a:p>
            <a:pPr marL="285750" indent="-285750">
              <a:buClr>
                <a:srgbClr val="C00000"/>
              </a:buClr>
              <a:buSzPct val="68000"/>
              <a:buFont typeface="Arial" panose="020B0604020202020204" pitchFamily="34" charset="0"/>
              <a:buChar char="►"/>
            </a:pPr>
            <a:r>
              <a:rPr lang="en-US" sz="1700" dirty="0" smtClean="0"/>
              <a:t>For this you need to demonstrate the following criteria:</a:t>
            </a:r>
          </a:p>
          <a:p>
            <a:pPr marL="536575" lvl="1" indent="-268288">
              <a:buClr>
                <a:srgbClr val="C00000"/>
              </a:buClr>
              <a:buSzPct val="68000"/>
              <a:buFont typeface="Wingdings" panose="05000000000000000000" pitchFamily="2" charset="2"/>
              <a:buChar char="§"/>
            </a:pPr>
            <a:r>
              <a:rPr lang="en-US" sz="1700" b="1" dirty="0" smtClean="0"/>
              <a:t>send </a:t>
            </a:r>
            <a:r>
              <a:rPr lang="en-US" sz="1700" b="1" dirty="0"/>
              <a:t>invites and log returns </a:t>
            </a:r>
            <a:r>
              <a:rPr lang="en-US" sz="1700" dirty="0"/>
              <a:t>(e.g. meeting wizard) </a:t>
            </a:r>
            <a:r>
              <a:rPr lang="en-US" sz="1700" dirty="0" smtClean="0"/>
              <a:t> - show the email invites with read notifications turned on, and show the responses.</a:t>
            </a:r>
            <a:endParaRPr lang="en-US" sz="1700" dirty="0"/>
          </a:p>
          <a:p>
            <a:pPr marL="536575" lvl="1" indent="-268288">
              <a:buClr>
                <a:srgbClr val="C00000"/>
              </a:buClr>
              <a:buSzPct val="68000"/>
              <a:buFont typeface="Wingdings" panose="05000000000000000000" pitchFamily="2" charset="2"/>
              <a:buChar char="§"/>
            </a:pPr>
            <a:r>
              <a:rPr lang="en-US" sz="1700" b="1" dirty="0"/>
              <a:t>confirm meeting arrangement details </a:t>
            </a:r>
            <a:r>
              <a:rPr lang="en-US" sz="1700" dirty="0"/>
              <a:t>(e.g. confirmation of venue/times, log-in details for virtual meetings) </a:t>
            </a:r>
            <a:r>
              <a:rPr lang="en-US" sz="1700" dirty="0" smtClean="0"/>
              <a:t>-  important for the virtual meeting, keep a log of all contact.</a:t>
            </a:r>
            <a:endParaRPr lang="en-US" sz="1700" dirty="0"/>
          </a:p>
          <a:p>
            <a:pPr marL="536575" lvl="1" indent="-268288">
              <a:buClr>
                <a:srgbClr val="C00000"/>
              </a:buClr>
              <a:buSzPct val="68000"/>
              <a:buFont typeface="Wingdings" panose="05000000000000000000" pitchFamily="2" charset="2"/>
              <a:buChar char="§"/>
            </a:pPr>
            <a:r>
              <a:rPr lang="en-US" sz="1700" b="1" dirty="0"/>
              <a:t>book venue according to requirements </a:t>
            </a:r>
            <a:r>
              <a:rPr lang="en-US" sz="1700" dirty="0"/>
              <a:t>(e.g. room size, location, IT facilities, attendee needs) </a:t>
            </a:r>
            <a:r>
              <a:rPr lang="en-US" sz="1700" dirty="0" smtClean="0"/>
              <a:t>– fill in a school booking form and use this as evidence stored in the meeting folder from earlier.</a:t>
            </a:r>
            <a:endParaRPr lang="en-US" sz="1700" dirty="0"/>
          </a:p>
          <a:p>
            <a:pPr marL="536575" lvl="1" indent="-268288">
              <a:buClr>
                <a:srgbClr val="C00000"/>
              </a:buClr>
              <a:buSzPct val="68000"/>
              <a:buFont typeface="Wingdings" panose="05000000000000000000" pitchFamily="2" charset="2"/>
              <a:buChar char="§"/>
            </a:pPr>
            <a:r>
              <a:rPr lang="en-US" sz="1700" b="1" dirty="0"/>
              <a:t>book or ensure availability of resources </a:t>
            </a:r>
            <a:r>
              <a:rPr lang="en-US" sz="1700" dirty="0"/>
              <a:t>(e.g. laptop, screen, hands-free phone) </a:t>
            </a:r>
            <a:r>
              <a:rPr lang="en-US" sz="1700" dirty="0" smtClean="0"/>
              <a:t>– fill in an equipment request form from the school and keep this stored in the meeting folder.</a:t>
            </a:r>
            <a:endParaRPr lang="en-US" sz="1700" dirty="0"/>
          </a:p>
          <a:p>
            <a:pPr marL="536575" lvl="1" indent="-268288">
              <a:buClr>
                <a:srgbClr val="C00000"/>
              </a:buClr>
              <a:buSzPct val="68000"/>
              <a:buFont typeface="Wingdings" panose="05000000000000000000" pitchFamily="2" charset="2"/>
              <a:buChar char="§"/>
            </a:pPr>
            <a:r>
              <a:rPr lang="en-US" sz="1700" b="1" dirty="0"/>
              <a:t>specify meeting room set-up </a:t>
            </a:r>
            <a:r>
              <a:rPr lang="en-US" sz="1700" dirty="0"/>
              <a:t>(e.g. tables, chairs, required meeting documentation</a:t>
            </a:r>
            <a:r>
              <a:rPr lang="en-US" sz="1700" dirty="0" smtClean="0"/>
              <a:t>) – show an email requesting the equipment, tables, chairs, etc. and verify this when complete.</a:t>
            </a:r>
          </a:p>
          <a:p>
            <a:pPr>
              <a:buClr>
                <a:srgbClr val="C00000"/>
              </a:buClr>
              <a:buSzPct val="68000"/>
            </a:pPr>
            <a:r>
              <a:rPr lang="en-US" sz="1700" b="1" dirty="0" smtClean="0">
                <a:solidFill>
                  <a:srgbClr val="FF0000"/>
                </a:solidFill>
              </a:rPr>
              <a:t>P8.1 – Task 10 </a:t>
            </a:r>
            <a:r>
              <a:rPr lang="en-US" sz="1700" dirty="0" smtClean="0">
                <a:solidFill>
                  <a:srgbClr val="FF0000"/>
                </a:solidFill>
              </a:rPr>
              <a:t>- Set </a:t>
            </a:r>
            <a:r>
              <a:rPr lang="en-US" sz="1700" dirty="0">
                <a:solidFill>
                  <a:srgbClr val="FF0000"/>
                </a:solidFill>
              </a:rPr>
              <a:t>up a </a:t>
            </a:r>
            <a:r>
              <a:rPr lang="en-US" sz="1700" dirty="0" smtClean="0">
                <a:solidFill>
                  <a:srgbClr val="FF0000"/>
                </a:solidFill>
              </a:rPr>
              <a:t>face-to-face and virtual </a:t>
            </a:r>
            <a:r>
              <a:rPr lang="en-US" sz="1700" dirty="0">
                <a:solidFill>
                  <a:srgbClr val="FF0000"/>
                </a:solidFill>
              </a:rPr>
              <a:t>meeting </a:t>
            </a:r>
            <a:r>
              <a:rPr lang="en-US" sz="1700" dirty="0" smtClean="0">
                <a:solidFill>
                  <a:srgbClr val="FF0000"/>
                </a:solidFill>
              </a:rPr>
              <a:t> in </a:t>
            </a:r>
            <a:r>
              <a:rPr lang="en-US" sz="1700" dirty="0">
                <a:solidFill>
                  <a:srgbClr val="FF0000"/>
                </a:solidFill>
              </a:rPr>
              <a:t>line with requirements</a:t>
            </a:r>
          </a:p>
          <a:p>
            <a:pPr marL="285750" indent="-285750">
              <a:buClr>
                <a:srgbClr val="C00000"/>
              </a:buClr>
              <a:buSzPct val="68000"/>
              <a:buFont typeface="Arial" panose="020B0604020202020204" pitchFamily="34" charset="0"/>
              <a:buChar char="►"/>
            </a:pPr>
            <a:r>
              <a:rPr lang="en-US" sz="1700" dirty="0" smtClean="0"/>
              <a:t>When you have set everything up and created a report showing the set-up, make sure all the meeting documentation is prepared, specifically the agenda.</a:t>
            </a:r>
            <a:endParaRPr lang="en-US" sz="1700" dirty="0"/>
          </a:p>
        </p:txBody>
      </p:sp>
    </p:spTree>
    <p:extLst>
      <p:ext uri="{BB962C8B-B14F-4D97-AF65-F5344CB8AC3E}">
        <p14:creationId xmlns:p14="http://schemas.microsoft.com/office/powerpoint/2010/main" val="1289808596"/>
      </p:ext>
    </p:extLst>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200" dirty="0" smtClean="0"/>
              <a:t>P9.1 – Dispatching Meeting Documentation</a:t>
            </a:r>
            <a:endParaRPr lang="en-GB" sz="3200" b="1" dirty="0" smtClean="0"/>
          </a:p>
        </p:txBody>
      </p:sp>
      <p:sp>
        <p:nvSpPr>
          <p:cNvPr id="2" name="Rectangle 1"/>
          <p:cNvSpPr/>
          <p:nvPr/>
        </p:nvSpPr>
        <p:spPr>
          <a:xfrm>
            <a:off x="208675" y="1033617"/>
            <a:ext cx="6739589" cy="5401479"/>
          </a:xfrm>
          <a:prstGeom prst="rect">
            <a:avLst/>
          </a:prstGeom>
        </p:spPr>
        <p:txBody>
          <a:bodyPr wrap="square" numCol="1" spcCol="72000">
            <a:spAutoFit/>
          </a:bodyPr>
          <a:lstStyle/>
          <a:p>
            <a:pPr marL="285750" indent="-285750">
              <a:buClr>
                <a:srgbClr val="C00000"/>
              </a:buClr>
              <a:buSzPct val="68000"/>
              <a:buFont typeface="Arial" panose="020B0604020202020204" pitchFamily="34" charset="0"/>
              <a:buChar char="►"/>
            </a:pPr>
            <a:r>
              <a:rPr lang="en-US" sz="2300" dirty="0" smtClean="0"/>
              <a:t>For P9 you simply need to evidence that you can and have dispatched all the documentation for the meetings to the relevant parties, including the minutes of the meetings, emailed to each attendee and absentee, and that the presentation created for the meeting is printed in notes form for those who attended the meeting or emailed to them after the meetings.</a:t>
            </a:r>
          </a:p>
          <a:p>
            <a:pPr marL="285750" indent="-285750">
              <a:buClr>
                <a:srgbClr val="C00000"/>
              </a:buClr>
              <a:buSzPct val="68000"/>
              <a:buFont typeface="Arial" panose="020B0604020202020204" pitchFamily="34" charset="0"/>
              <a:buChar char="►"/>
            </a:pPr>
            <a:r>
              <a:rPr lang="en-US" sz="2300" dirty="0" smtClean="0"/>
              <a:t>This is just as specific for the virtual meeting.</a:t>
            </a:r>
          </a:p>
          <a:p>
            <a:pPr>
              <a:buClr>
                <a:srgbClr val="C00000"/>
              </a:buClr>
              <a:buSzPct val="68000"/>
            </a:pPr>
            <a:r>
              <a:rPr lang="en-US" sz="2300" b="1" dirty="0" smtClean="0">
                <a:solidFill>
                  <a:srgbClr val="FF0000"/>
                </a:solidFill>
              </a:rPr>
              <a:t>P9.1 – Task 11 </a:t>
            </a:r>
            <a:r>
              <a:rPr lang="en-US" sz="2300" dirty="0">
                <a:solidFill>
                  <a:srgbClr val="FF0000"/>
                </a:solidFill>
              </a:rPr>
              <a:t>- Produce and dispatch meeting documentation, in line with </a:t>
            </a:r>
            <a:r>
              <a:rPr lang="en-US" sz="2300" dirty="0" smtClean="0">
                <a:solidFill>
                  <a:srgbClr val="FF0000"/>
                </a:solidFill>
              </a:rPr>
              <a:t>requirements.</a:t>
            </a:r>
            <a:endParaRPr lang="en-US" sz="2300" dirty="0">
              <a:solidFill>
                <a:srgbClr val="FF0000"/>
              </a:solidFill>
            </a:endParaRPr>
          </a:p>
          <a:p>
            <a:pPr marL="285750" indent="-285750">
              <a:buClr>
                <a:srgbClr val="C00000"/>
              </a:buClr>
              <a:buSzPct val="68000"/>
              <a:buFont typeface="Arial" panose="020B0604020202020204" pitchFamily="34" charset="0"/>
              <a:buChar char="►"/>
            </a:pPr>
            <a:r>
              <a:rPr lang="en-US" sz="2300" dirty="0" smtClean="0"/>
              <a:t>When you have set everything up and created a report showing the set-up, make sure all the meeting documentation is prepared, specifically the agenda.</a:t>
            </a:r>
          </a:p>
        </p:txBody>
      </p:sp>
      <p:pic>
        <p:nvPicPr>
          <p:cNvPr id="6146" name="Picture 2" descr="Image result for meeting minutes"/>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6948264" y="1095325"/>
            <a:ext cx="1872208" cy="2687019"/>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Image result for meeting minutes email"/>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r="20111"/>
          <a:stretch/>
        </p:blipFill>
        <p:spPr bwMode="auto">
          <a:xfrm>
            <a:off x="6948264" y="4005064"/>
            <a:ext cx="1872208" cy="23520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52650975"/>
      </p:ext>
    </p:extLst>
  </p:cSld>
  <p:clrMapOvr>
    <a:masterClrMapping/>
  </p:clrMapOvr>
  <p:transition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200" dirty="0" smtClean="0"/>
              <a:t>P10.1 – Follow-Up Tasks</a:t>
            </a:r>
            <a:endParaRPr lang="en-GB" sz="3200" b="1" dirty="0" smtClean="0"/>
          </a:p>
        </p:txBody>
      </p:sp>
      <p:sp>
        <p:nvSpPr>
          <p:cNvPr id="2" name="Rectangle 1"/>
          <p:cNvSpPr/>
          <p:nvPr/>
        </p:nvSpPr>
        <p:spPr>
          <a:xfrm>
            <a:off x="208675" y="1033617"/>
            <a:ext cx="6523565" cy="5712333"/>
          </a:xfrm>
          <a:prstGeom prst="rect">
            <a:avLst/>
          </a:prstGeom>
        </p:spPr>
        <p:txBody>
          <a:bodyPr wrap="square" numCol="1" spcCol="72000">
            <a:spAutoFit/>
          </a:bodyPr>
          <a:lstStyle/>
          <a:p>
            <a:pPr>
              <a:buClr>
                <a:srgbClr val="C00000"/>
              </a:buClr>
              <a:buSzPct val="68000"/>
            </a:pPr>
            <a:r>
              <a:rPr lang="en-US" sz="1660" b="1" dirty="0" smtClean="0">
                <a:solidFill>
                  <a:srgbClr val="FF0000"/>
                </a:solidFill>
                <a:latin typeface="Arial" panose="020B0604020202020204" pitchFamily="34" charset="0"/>
                <a:cs typeface="Arial" panose="020B0604020202020204" pitchFamily="34" charset="0"/>
              </a:rPr>
              <a:t>P10.1 – Task 12 - </a:t>
            </a:r>
            <a:r>
              <a:rPr lang="en-US" sz="1660" dirty="0" smtClean="0">
                <a:solidFill>
                  <a:srgbClr val="FF0000"/>
                </a:solidFill>
                <a:latin typeface="Arial" panose="020B0604020202020204" pitchFamily="34" charset="0"/>
                <a:cs typeface="Arial" panose="020B0604020202020204" pitchFamily="34" charset="0"/>
              </a:rPr>
              <a:t>Complete </a:t>
            </a:r>
            <a:r>
              <a:rPr lang="en-US" sz="1660" dirty="0">
                <a:solidFill>
                  <a:srgbClr val="FF0000"/>
                </a:solidFill>
                <a:latin typeface="Arial" panose="020B0604020202020204" pitchFamily="34" charset="0"/>
                <a:cs typeface="Arial" panose="020B0604020202020204" pitchFamily="34" charset="0"/>
              </a:rPr>
              <a:t>follow-up procedures for a business </a:t>
            </a:r>
            <a:r>
              <a:rPr lang="en-US" sz="1660" dirty="0" smtClean="0">
                <a:solidFill>
                  <a:srgbClr val="FF0000"/>
                </a:solidFill>
                <a:latin typeface="Arial" panose="020B0604020202020204" pitchFamily="34" charset="0"/>
                <a:cs typeface="Arial" panose="020B0604020202020204" pitchFamily="34" charset="0"/>
              </a:rPr>
              <a:t>meeting including action points. </a:t>
            </a:r>
            <a:endParaRPr lang="en-US" sz="1660" dirty="0">
              <a:solidFill>
                <a:srgbClr val="FF0000"/>
              </a:solidFill>
              <a:latin typeface="Arial" panose="020B0604020202020204" pitchFamily="34" charset="0"/>
              <a:cs typeface="Arial" panose="020B0604020202020204" pitchFamily="34" charset="0"/>
            </a:endParaRPr>
          </a:p>
          <a:p>
            <a:pPr marL="285750" indent="-285750">
              <a:buClr>
                <a:srgbClr val="C00000"/>
              </a:buClr>
              <a:buSzPct val="68000"/>
              <a:buFont typeface="Arial" panose="020B0604020202020204" pitchFamily="34" charset="0"/>
              <a:buChar char="►"/>
            </a:pPr>
            <a:r>
              <a:rPr lang="en-US" sz="1660" dirty="0"/>
              <a:t>For </a:t>
            </a:r>
            <a:r>
              <a:rPr lang="en-US" sz="1660" dirty="0" smtClean="0"/>
              <a:t>this you are required to </a:t>
            </a:r>
            <a:r>
              <a:rPr lang="en-US" sz="1660" dirty="0"/>
              <a:t>complete any standard follow-up procedures, following the meeting (e.g. dispatching minutes to relevant parties, dispatching copies of the presentation slides used). </a:t>
            </a:r>
            <a:r>
              <a:rPr lang="en-US" sz="1660" dirty="0" smtClean="0"/>
              <a:t>For this I would:</a:t>
            </a:r>
            <a:endParaRPr lang="en-US" sz="1660" dirty="0"/>
          </a:p>
          <a:p>
            <a:pPr marL="622300" lvl="1" indent="-285750">
              <a:buClr>
                <a:srgbClr val="C00000"/>
              </a:buClr>
              <a:buSzPct val="100000"/>
              <a:buFont typeface="Wingdings" panose="05000000000000000000" pitchFamily="2" charset="2"/>
              <a:buChar char="§"/>
            </a:pPr>
            <a:r>
              <a:rPr lang="en-US" sz="1660" dirty="0" smtClean="0"/>
              <a:t>Show the minutes from both meetings in your report, </a:t>
            </a:r>
          </a:p>
          <a:p>
            <a:pPr marL="622300" lvl="1" indent="-285750">
              <a:buClr>
                <a:srgbClr val="C00000"/>
              </a:buClr>
              <a:buSzPct val="100000"/>
              <a:buFont typeface="Wingdings" panose="05000000000000000000" pitchFamily="2" charset="2"/>
              <a:buChar char="§"/>
            </a:pPr>
            <a:r>
              <a:rPr lang="en-US" sz="1660" dirty="0" smtClean="0"/>
              <a:t>Show setting up the email and attaching the file with subject, BCC and title.</a:t>
            </a:r>
          </a:p>
          <a:p>
            <a:pPr marL="622300" lvl="1" indent="-285750">
              <a:buClr>
                <a:srgbClr val="C00000"/>
              </a:buClr>
              <a:buSzPct val="100000"/>
              <a:buFont typeface="Wingdings" panose="05000000000000000000" pitchFamily="2" charset="2"/>
              <a:buChar char="§"/>
            </a:pPr>
            <a:r>
              <a:rPr lang="en-US" sz="1660" dirty="0" smtClean="0"/>
              <a:t>Attach the PowerPoint made for the first meeting</a:t>
            </a:r>
          </a:p>
          <a:p>
            <a:pPr marL="622300" lvl="1" indent="-285750">
              <a:buClr>
                <a:srgbClr val="C00000"/>
              </a:buClr>
              <a:buSzPct val="100000"/>
              <a:buFont typeface="Wingdings" panose="05000000000000000000" pitchFamily="2" charset="2"/>
              <a:buChar char="§"/>
            </a:pPr>
            <a:r>
              <a:rPr lang="en-US" sz="1660" dirty="0"/>
              <a:t>Show setting the </a:t>
            </a:r>
            <a:r>
              <a:rPr lang="en-US" sz="1660" dirty="0" smtClean="0"/>
              <a:t>PowerPoint </a:t>
            </a:r>
            <a:r>
              <a:rPr lang="en-US" sz="1660" dirty="0"/>
              <a:t>to print </a:t>
            </a:r>
            <a:r>
              <a:rPr lang="en-US" sz="1660" dirty="0" smtClean="0"/>
              <a:t>Notes.</a:t>
            </a:r>
          </a:p>
          <a:p>
            <a:pPr marL="622300" lvl="1" indent="-285750">
              <a:buClr>
                <a:srgbClr val="C00000"/>
              </a:buClr>
              <a:buSzPct val="100000"/>
              <a:buFont typeface="Wingdings" panose="05000000000000000000" pitchFamily="2" charset="2"/>
              <a:buChar char="§"/>
            </a:pPr>
            <a:r>
              <a:rPr lang="en-US" sz="1660" dirty="0" smtClean="0"/>
              <a:t>Show the finished email and send it with read delivery and read notifications.</a:t>
            </a:r>
          </a:p>
          <a:p>
            <a:pPr marL="622300" lvl="1" indent="-285750">
              <a:buClr>
                <a:srgbClr val="C00000"/>
              </a:buClr>
              <a:buSzPct val="100000"/>
              <a:buFont typeface="Wingdings" panose="05000000000000000000" pitchFamily="2" charset="2"/>
              <a:buChar char="§"/>
            </a:pPr>
            <a:r>
              <a:rPr lang="en-US" sz="1660" dirty="0" smtClean="0"/>
              <a:t>Show these stored in the email folder.</a:t>
            </a:r>
          </a:p>
          <a:p>
            <a:pPr marL="285750" indent="-285750">
              <a:buClr>
                <a:srgbClr val="C00000"/>
              </a:buClr>
              <a:buSzPct val="68000"/>
              <a:buFont typeface="Arial" panose="020B0604020202020204" pitchFamily="34" charset="0"/>
              <a:buChar char="►"/>
            </a:pPr>
            <a:r>
              <a:rPr lang="en-US" sz="1660" dirty="0" smtClean="0"/>
              <a:t>In your write up of this evidence, you need to make and explain the following points:</a:t>
            </a:r>
          </a:p>
          <a:p>
            <a:pPr marL="628650" lvl="1" indent="-274638">
              <a:buClr>
                <a:srgbClr val="C00000"/>
              </a:buClr>
              <a:buFont typeface="Wingdings" panose="05000000000000000000" pitchFamily="2" charset="2"/>
              <a:buChar char="§"/>
            </a:pPr>
            <a:r>
              <a:rPr lang="en-US" sz="1660" dirty="0" smtClean="0"/>
              <a:t>distribute </a:t>
            </a:r>
            <a:r>
              <a:rPr lang="en-US" sz="1660" dirty="0"/>
              <a:t>required documentation (e.g. copy of completed minutes, copies of presentation slides) </a:t>
            </a:r>
          </a:p>
          <a:p>
            <a:pPr marL="628650" lvl="1" indent="-274638">
              <a:buClr>
                <a:srgbClr val="C00000"/>
              </a:buClr>
              <a:buFont typeface="Wingdings" panose="05000000000000000000" pitchFamily="2" charset="2"/>
              <a:buChar char="§"/>
            </a:pPr>
            <a:r>
              <a:rPr lang="en-US" sz="1660" dirty="0"/>
              <a:t>track action points to ensure they are followed </a:t>
            </a:r>
            <a:r>
              <a:rPr lang="en-US" sz="1660" dirty="0" smtClean="0"/>
              <a:t>up. </a:t>
            </a:r>
          </a:p>
          <a:p>
            <a:pPr marL="285750" lvl="1" indent="-285750">
              <a:buClr>
                <a:srgbClr val="C00000"/>
              </a:buClr>
              <a:buSzPct val="68000"/>
              <a:buFont typeface="Arial" panose="020B0604020202020204" pitchFamily="34" charset="0"/>
              <a:buChar char="►"/>
            </a:pPr>
            <a:r>
              <a:rPr lang="en-US" sz="1660" dirty="0" smtClean="0"/>
              <a:t>To do this, in your diary management exercise from LO1, add in three action points with dates for completion. Show these points and anything relevant surrounding the completion of these tasks.</a:t>
            </a:r>
            <a:endParaRPr lang="en-US" sz="1660" dirty="0"/>
          </a:p>
        </p:txBody>
      </p:sp>
      <p:pic>
        <p:nvPicPr>
          <p:cNvPr id="8194" name="Picture 2" descr="Image result for diary management task"/>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
          <a:stretch/>
        </p:blipFill>
        <p:spPr bwMode="auto">
          <a:xfrm>
            <a:off x="6732241" y="2452268"/>
            <a:ext cx="2160240" cy="1048740"/>
          </a:xfrm>
          <a:prstGeom prst="rect">
            <a:avLst/>
          </a:prstGeom>
          <a:noFill/>
          <a:extLst>
            <a:ext uri="{909E8E84-426E-40DD-AFC4-6F175D3DCCD1}">
              <a14:hiddenFill xmlns:a14="http://schemas.microsoft.com/office/drawing/2010/main">
                <a:solidFill>
                  <a:srgbClr val="FFFFFF"/>
                </a:solidFill>
              </a14:hiddenFill>
            </a:ext>
          </a:extLst>
        </p:spPr>
      </p:pic>
      <p:pic>
        <p:nvPicPr>
          <p:cNvPr id="8196" name="Picture 4" descr="Image result for diary management task"/>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732240" y="1124767"/>
            <a:ext cx="2160240" cy="1302090"/>
          </a:xfrm>
          <a:prstGeom prst="rect">
            <a:avLst/>
          </a:prstGeom>
          <a:noFill/>
          <a:extLst>
            <a:ext uri="{909E8E84-426E-40DD-AFC4-6F175D3DCCD1}">
              <a14:hiddenFill xmlns:a14="http://schemas.microsoft.com/office/drawing/2010/main">
                <a:solidFill>
                  <a:srgbClr val="FFFFFF"/>
                </a:solidFill>
              </a14:hiddenFill>
            </a:ext>
          </a:extLst>
        </p:spPr>
      </p:pic>
      <p:pic>
        <p:nvPicPr>
          <p:cNvPr id="8198" name="Picture 6" descr="Image result for diary management task"/>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32240" y="3605143"/>
            <a:ext cx="2160240" cy="1336025"/>
          </a:xfrm>
          <a:prstGeom prst="rect">
            <a:avLst/>
          </a:prstGeom>
          <a:noFill/>
          <a:extLst>
            <a:ext uri="{909E8E84-426E-40DD-AFC4-6F175D3DCCD1}">
              <a14:hiddenFill xmlns:a14="http://schemas.microsoft.com/office/drawing/2010/main">
                <a:solidFill>
                  <a:srgbClr val="FFFFFF"/>
                </a:solidFill>
              </a14:hiddenFill>
            </a:ext>
          </a:extLst>
        </p:spPr>
      </p:pic>
      <p:pic>
        <p:nvPicPr>
          <p:cNvPr id="8200" name="Picture 8" descr="Image result for diary management task"/>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732240" y="5035360"/>
            <a:ext cx="2160240" cy="16245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32205374"/>
      </p:ext>
    </p:extLst>
  </p:cSld>
  <p:clrMapOvr>
    <a:masterClrMapping/>
  </p:clrMapOvr>
  <p:transition advClick="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4000" dirty="0" smtClean="0"/>
              <a:t>D4.1 – Action Points</a:t>
            </a:r>
            <a:endParaRPr lang="en-GB" sz="4000" b="1" dirty="0" smtClean="0"/>
          </a:p>
        </p:txBody>
      </p:sp>
      <p:sp>
        <p:nvSpPr>
          <p:cNvPr id="2" name="Rectangle 1"/>
          <p:cNvSpPr/>
          <p:nvPr/>
        </p:nvSpPr>
        <p:spPr>
          <a:xfrm>
            <a:off x="208675" y="1075840"/>
            <a:ext cx="6523565" cy="5521512"/>
          </a:xfrm>
          <a:prstGeom prst="rect">
            <a:avLst/>
          </a:prstGeom>
        </p:spPr>
        <p:txBody>
          <a:bodyPr wrap="square" numCol="1" spcCol="72000">
            <a:spAutoFit/>
          </a:bodyPr>
          <a:lstStyle/>
          <a:p>
            <a:pPr marL="285750" indent="-285750">
              <a:buClr>
                <a:srgbClr val="C00000"/>
              </a:buClr>
              <a:buSzPct val="68000"/>
              <a:buFont typeface="Arial" panose="020B0604020202020204" pitchFamily="34" charset="0"/>
              <a:buChar char="►"/>
            </a:pPr>
            <a:r>
              <a:rPr lang="en-US" sz="1960" dirty="0" smtClean="0"/>
              <a:t>For D4, based on the creation of the action point task in P10, you have to create </a:t>
            </a:r>
            <a:r>
              <a:rPr lang="en-US" sz="1960" dirty="0"/>
              <a:t>a system for tracking that action points from a meeting are being completed by others and reporting progress to relevant </a:t>
            </a:r>
            <a:r>
              <a:rPr lang="en-US" sz="1960" dirty="0" smtClean="0"/>
              <a:t>personnel.</a:t>
            </a:r>
          </a:p>
          <a:p>
            <a:pPr marL="285750" indent="-285750">
              <a:buClr>
                <a:srgbClr val="C00000"/>
              </a:buClr>
              <a:buSzPct val="68000"/>
              <a:buFont typeface="Arial" panose="020B0604020202020204" pitchFamily="34" charset="0"/>
              <a:buChar char="►"/>
            </a:pPr>
            <a:r>
              <a:rPr lang="en-US" sz="1960" dirty="0" smtClean="0"/>
              <a:t>For this create a step by step guide for new staff on how to organise, document and follow up on meetings. Use the school logo and lay it out as follows:</a:t>
            </a:r>
          </a:p>
          <a:p>
            <a:pPr marL="800100" lvl="1" indent="-342900">
              <a:buClr>
                <a:srgbClr val="C00000"/>
              </a:buClr>
              <a:buSzPct val="68000"/>
              <a:buFont typeface="+mj-lt"/>
              <a:buAutoNum type="arabicPeriod"/>
            </a:pPr>
            <a:r>
              <a:rPr lang="en-US" sz="1960" dirty="0" smtClean="0"/>
              <a:t>How to set up a meeting</a:t>
            </a:r>
          </a:p>
          <a:p>
            <a:pPr marL="800100" lvl="1" indent="-342900">
              <a:buClr>
                <a:srgbClr val="C00000"/>
              </a:buClr>
              <a:buSzPct val="68000"/>
              <a:buFont typeface="+mj-lt"/>
              <a:buAutoNum type="arabicPeriod"/>
            </a:pPr>
            <a:r>
              <a:rPr lang="en-US" sz="1960" dirty="0" smtClean="0"/>
              <a:t>What to organise</a:t>
            </a:r>
          </a:p>
          <a:p>
            <a:pPr marL="800100" lvl="1" indent="-342900">
              <a:buClr>
                <a:srgbClr val="C00000"/>
              </a:buClr>
              <a:buSzPct val="68000"/>
              <a:buFont typeface="+mj-lt"/>
              <a:buAutoNum type="arabicPeriod"/>
            </a:pPr>
            <a:r>
              <a:rPr lang="en-US" sz="1960" dirty="0" smtClean="0"/>
              <a:t>How to safety check the meeting</a:t>
            </a:r>
          </a:p>
          <a:p>
            <a:pPr marL="800100" lvl="1" indent="-342900">
              <a:buClr>
                <a:srgbClr val="C00000"/>
              </a:buClr>
              <a:buSzPct val="68000"/>
              <a:buFont typeface="+mj-lt"/>
              <a:buAutoNum type="arabicPeriod"/>
            </a:pPr>
            <a:r>
              <a:rPr lang="en-US" sz="1960" dirty="0" smtClean="0"/>
              <a:t>How to contact staff</a:t>
            </a:r>
          </a:p>
          <a:p>
            <a:pPr marL="800100" lvl="1" indent="-342900">
              <a:buClr>
                <a:srgbClr val="C00000"/>
              </a:buClr>
              <a:buSzPct val="68000"/>
              <a:buFont typeface="+mj-lt"/>
              <a:buAutoNum type="arabicPeriod"/>
            </a:pPr>
            <a:r>
              <a:rPr lang="en-US" sz="1960" dirty="0" smtClean="0"/>
              <a:t>How to room and equipment book.</a:t>
            </a:r>
          </a:p>
          <a:p>
            <a:pPr marL="800100" lvl="1" indent="-342900">
              <a:buClr>
                <a:srgbClr val="C00000"/>
              </a:buClr>
              <a:buSzPct val="68000"/>
              <a:buFont typeface="+mj-lt"/>
              <a:buAutoNum type="arabicPeriod"/>
            </a:pPr>
            <a:r>
              <a:rPr lang="en-US" sz="1960" dirty="0" smtClean="0"/>
              <a:t>How to follow up after the meeting</a:t>
            </a:r>
          </a:p>
          <a:p>
            <a:pPr marL="800100" lvl="1" indent="-342900">
              <a:buClr>
                <a:srgbClr val="C00000"/>
              </a:buClr>
              <a:buSzPct val="68000"/>
              <a:buFont typeface="+mj-lt"/>
              <a:buAutoNum type="arabicPeriod"/>
            </a:pPr>
            <a:r>
              <a:rPr lang="en-US" sz="1960" dirty="0" smtClean="0"/>
              <a:t>How to track action Points</a:t>
            </a:r>
          </a:p>
          <a:p>
            <a:pPr marL="800100" lvl="1" indent="-342900">
              <a:buClr>
                <a:srgbClr val="C00000"/>
              </a:buClr>
              <a:buSzPct val="68000"/>
              <a:buFont typeface="+mj-lt"/>
              <a:buAutoNum type="arabicPeriod"/>
            </a:pPr>
            <a:r>
              <a:rPr lang="en-US" sz="1960" dirty="0" smtClean="0"/>
              <a:t>How to report action points to relevant personnel</a:t>
            </a:r>
            <a:endParaRPr lang="en-US" sz="1960" dirty="0"/>
          </a:p>
          <a:p>
            <a:pPr>
              <a:buClr>
                <a:srgbClr val="C00000"/>
              </a:buClr>
              <a:buSzPct val="68000"/>
            </a:pPr>
            <a:r>
              <a:rPr lang="en-US" sz="1960" b="1" dirty="0" smtClean="0">
                <a:solidFill>
                  <a:srgbClr val="FF0000"/>
                </a:solidFill>
              </a:rPr>
              <a:t>D4.1 – Task 13 </a:t>
            </a:r>
            <a:r>
              <a:rPr lang="en-US" sz="1960" dirty="0">
                <a:solidFill>
                  <a:srgbClr val="FF0000"/>
                </a:solidFill>
              </a:rPr>
              <a:t>- Create a system for tracking that action points from a meeting are being completed by others and reporting progress to relevant </a:t>
            </a:r>
            <a:r>
              <a:rPr lang="en-US" sz="1960" dirty="0" smtClean="0">
                <a:solidFill>
                  <a:srgbClr val="FF0000"/>
                </a:solidFill>
              </a:rPr>
              <a:t>personnel.</a:t>
            </a:r>
            <a:endParaRPr lang="en-US" sz="1960" dirty="0">
              <a:solidFill>
                <a:srgbClr val="FF0000"/>
              </a:solidFill>
            </a:endParaRPr>
          </a:p>
        </p:txBody>
      </p:sp>
      <p:pic>
        <p:nvPicPr>
          <p:cNvPr id="4" name="Picture 2" descr="Image result for diary management task"/>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
          <a:stretch/>
        </p:blipFill>
        <p:spPr bwMode="auto">
          <a:xfrm>
            <a:off x="6732241" y="2452268"/>
            <a:ext cx="2160240" cy="104874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Image result for diary management task"/>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732240" y="1124767"/>
            <a:ext cx="2160240" cy="130209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6" descr="Image result for diary management task"/>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32240" y="3605143"/>
            <a:ext cx="2160240" cy="1336025"/>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8" descr="Image result for diary management task"/>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732240" y="5035360"/>
            <a:ext cx="2160240" cy="16245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50056349"/>
      </p:ext>
    </p:extLst>
  </p:cSld>
  <p:clrMapOvr>
    <a:masterClrMapping/>
  </p:clrMapOvr>
  <p:transition advClick="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77428" y="1052736"/>
            <a:ext cx="8729042" cy="5780044"/>
          </a:xfrm>
          <a:prstGeom prst="rect">
            <a:avLst/>
          </a:prstGeom>
        </p:spPr>
        <p:txBody>
          <a:bodyPr wrap="square">
            <a:spAutoFit/>
          </a:bodyPr>
          <a:lstStyle/>
          <a:p>
            <a:pPr>
              <a:buClr>
                <a:srgbClr val="C00000"/>
              </a:buClr>
              <a:buSzPct val="68000"/>
            </a:pPr>
            <a:r>
              <a:rPr lang="en-US" sz="1740" b="1" dirty="0">
                <a:solidFill>
                  <a:srgbClr val="FF0000"/>
                </a:solidFill>
              </a:rPr>
              <a:t>P6.1 – Task 01 </a:t>
            </a:r>
            <a:r>
              <a:rPr lang="en-US" sz="1740" dirty="0">
                <a:solidFill>
                  <a:srgbClr val="FF0000"/>
                </a:solidFill>
              </a:rPr>
              <a:t>– Discuss with example, the different forms of meeting.</a:t>
            </a:r>
          </a:p>
          <a:p>
            <a:pPr>
              <a:buClr>
                <a:srgbClr val="C00000"/>
              </a:buClr>
              <a:buSzPct val="68000"/>
            </a:pPr>
            <a:r>
              <a:rPr lang="en-US" sz="1740" b="1" dirty="0" smtClean="0">
                <a:solidFill>
                  <a:srgbClr val="FF0000"/>
                </a:solidFill>
              </a:rPr>
              <a:t>P6.2 </a:t>
            </a:r>
            <a:r>
              <a:rPr lang="en-US" sz="1740" b="1" dirty="0">
                <a:solidFill>
                  <a:srgbClr val="FF0000"/>
                </a:solidFill>
              </a:rPr>
              <a:t>– Task 02 - </a:t>
            </a:r>
            <a:r>
              <a:rPr lang="en-US" sz="1740" dirty="0">
                <a:solidFill>
                  <a:srgbClr val="FF0000"/>
                </a:solidFill>
              </a:rPr>
              <a:t>Discuss in a report with examples the different requirements for a meeting.</a:t>
            </a:r>
          </a:p>
          <a:p>
            <a:pPr>
              <a:buClr>
                <a:srgbClr val="C00000"/>
              </a:buClr>
              <a:buSzPct val="68000"/>
            </a:pPr>
            <a:r>
              <a:rPr lang="en-US" sz="1740" b="1" dirty="0" smtClean="0">
                <a:solidFill>
                  <a:srgbClr val="FF0000"/>
                </a:solidFill>
              </a:rPr>
              <a:t>P6.3 </a:t>
            </a:r>
            <a:r>
              <a:rPr lang="en-US" sz="1740" b="1" dirty="0">
                <a:solidFill>
                  <a:srgbClr val="FF0000"/>
                </a:solidFill>
              </a:rPr>
              <a:t>– Task 03 – </a:t>
            </a:r>
            <a:r>
              <a:rPr lang="en-US" sz="1740" dirty="0">
                <a:solidFill>
                  <a:srgbClr val="FF0000"/>
                </a:solidFill>
              </a:rPr>
              <a:t>Organise and prepare the requirements for a formal face to face meeting.</a:t>
            </a:r>
          </a:p>
          <a:p>
            <a:pPr>
              <a:buClr>
                <a:srgbClr val="C00000"/>
              </a:buClr>
              <a:buSzPct val="68000"/>
            </a:pPr>
            <a:r>
              <a:rPr lang="en-US" sz="1740" b="1" dirty="0" smtClean="0">
                <a:solidFill>
                  <a:srgbClr val="FF0000"/>
                </a:solidFill>
              </a:rPr>
              <a:t>P6.4 </a:t>
            </a:r>
            <a:r>
              <a:rPr lang="en-US" sz="1740" b="1" dirty="0">
                <a:solidFill>
                  <a:srgbClr val="FF0000"/>
                </a:solidFill>
              </a:rPr>
              <a:t>– Task </a:t>
            </a:r>
            <a:r>
              <a:rPr lang="en-US" sz="1740" b="1" dirty="0" smtClean="0">
                <a:solidFill>
                  <a:srgbClr val="FF0000"/>
                </a:solidFill>
              </a:rPr>
              <a:t>04 </a:t>
            </a:r>
            <a:r>
              <a:rPr lang="en-US" sz="1740" b="1" dirty="0">
                <a:solidFill>
                  <a:srgbClr val="FF0000"/>
                </a:solidFill>
              </a:rPr>
              <a:t>– </a:t>
            </a:r>
            <a:r>
              <a:rPr lang="en-US" sz="1740" dirty="0">
                <a:solidFill>
                  <a:srgbClr val="FF0000"/>
                </a:solidFill>
              </a:rPr>
              <a:t>Organise and prepare the requirements for a virtual business meeting.</a:t>
            </a:r>
          </a:p>
          <a:p>
            <a:pPr>
              <a:buClr>
                <a:srgbClr val="C00000"/>
              </a:buClr>
              <a:buSzPct val="68000"/>
            </a:pPr>
            <a:r>
              <a:rPr lang="en-US" sz="1740" b="1" dirty="0" smtClean="0">
                <a:solidFill>
                  <a:srgbClr val="FF0000"/>
                </a:solidFill>
              </a:rPr>
              <a:t>P7.1 </a:t>
            </a:r>
            <a:r>
              <a:rPr lang="en-US" sz="1740" b="1" dirty="0">
                <a:solidFill>
                  <a:srgbClr val="FF0000"/>
                </a:solidFill>
              </a:rPr>
              <a:t>– Task </a:t>
            </a:r>
            <a:r>
              <a:rPr lang="en-US" sz="1740" b="1" dirty="0" smtClean="0">
                <a:solidFill>
                  <a:srgbClr val="FF0000"/>
                </a:solidFill>
              </a:rPr>
              <a:t>05 </a:t>
            </a:r>
            <a:r>
              <a:rPr lang="en-US" sz="1740" b="1" dirty="0">
                <a:solidFill>
                  <a:srgbClr val="FF0000"/>
                </a:solidFill>
              </a:rPr>
              <a:t>– </a:t>
            </a:r>
            <a:r>
              <a:rPr lang="en-US" sz="1740" dirty="0">
                <a:solidFill>
                  <a:srgbClr val="FF0000"/>
                </a:solidFill>
              </a:rPr>
              <a:t>Produce business meeting documentation for a specific purpose.</a:t>
            </a:r>
          </a:p>
          <a:p>
            <a:pPr>
              <a:buClr>
                <a:srgbClr val="C00000"/>
              </a:buClr>
              <a:buSzPct val="68000"/>
            </a:pPr>
            <a:r>
              <a:rPr lang="en-US" sz="1740" b="1" dirty="0" smtClean="0">
                <a:solidFill>
                  <a:srgbClr val="FF0000"/>
                </a:solidFill>
              </a:rPr>
              <a:t>D2.1 </a:t>
            </a:r>
            <a:r>
              <a:rPr lang="en-US" sz="1740" b="1" dirty="0">
                <a:solidFill>
                  <a:srgbClr val="FF0000"/>
                </a:solidFill>
              </a:rPr>
              <a:t>– Task </a:t>
            </a:r>
            <a:r>
              <a:rPr lang="en-US" sz="1740" b="1" dirty="0" smtClean="0">
                <a:solidFill>
                  <a:srgbClr val="FF0000"/>
                </a:solidFill>
              </a:rPr>
              <a:t>06 </a:t>
            </a:r>
            <a:r>
              <a:rPr lang="en-US" sz="1740" b="1" dirty="0">
                <a:solidFill>
                  <a:srgbClr val="FF0000"/>
                </a:solidFill>
              </a:rPr>
              <a:t>– </a:t>
            </a:r>
            <a:r>
              <a:rPr lang="en-US" sz="1740" dirty="0">
                <a:solidFill>
                  <a:srgbClr val="FF0000"/>
                </a:solidFill>
              </a:rPr>
              <a:t>Create folders to store documentation for a meeting group </a:t>
            </a:r>
          </a:p>
          <a:p>
            <a:pPr>
              <a:buClr>
                <a:srgbClr val="C00000"/>
              </a:buClr>
              <a:buSzPct val="68000"/>
            </a:pPr>
            <a:r>
              <a:rPr lang="en-US" sz="1740" b="1" dirty="0">
                <a:solidFill>
                  <a:srgbClr val="FF0000"/>
                </a:solidFill>
              </a:rPr>
              <a:t>D2.2 – Task </a:t>
            </a:r>
            <a:r>
              <a:rPr lang="en-US" sz="1740" b="1" dirty="0" smtClean="0">
                <a:solidFill>
                  <a:srgbClr val="FF0000"/>
                </a:solidFill>
              </a:rPr>
              <a:t>07 </a:t>
            </a:r>
            <a:r>
              <a:rPr lang="en-US" sz="1740" b="1" dirty="0">
                <a:solidFill>
                  <a:srgbClr val="FF0000"/>
                </a:solidFill>
              </a:rPr>
              <a:t>– </a:t>
            </a:r>
            <a:r>
              <a:rPr lang="en-US" sz="1740" dirty="0">
                <a:solidFill>
                  <a:srgbClr val="FF0000"/>
                </a:solidFill>
              </a:rPr>
              <a:t>Create a corresponding filing guide on how to use them.</a:t>
            </a:r>
          </a:p>
          <a:p>
            <a:pPr>
              <a:buClr>
                <a:srgbClr val="C00000"/>
              </a:buClr>
              <a:buSzPct val="68000"/>
            </a:pPr>
            <a:r>
              <a:rPr lang="en-US" sz="1740" b="1" dirty="0" smtClean="0">
                <a:solidFill>
                  <a:srgbClr val="FF0000"/>
                </a:solidFill>
              </a:rPr>
              <a:t>M4.1 </a:t>
            </a:r>
            <a:r>
              <a:rPr lang="en-US" sz="1740" b="1" dirty="0">
                <a:solidFill>
                  <a:srgbClr val="FF0000"/>
                </a:solidFill>
              </a:rPr>
              <a:t>– Task </a:t>
            </a:r>
            <a:r>
              <a:rPr lang="en-US" sz="1740" b="1" dirty="0" smtClean="0">
                <a:solidFill>
                  <a:srgbClr val="FF0000"/>
                </a:solidFill>
              </a:rPr>
              <a:t>08 </a:t>
            </a:r>
            <a:r>
              <a:rPr lang="en-US" sz="1740" b="1" dirty="0">
                <a:solidFill>
                  <a:srgbClr val="FF0000"/>
                </a:solidFill>
              </a:rPr>
              <a:t>- </a:t>
            </a:r>
            <a:r>
              <a:rPr lang="en-US" sz="1740" dirty="0">
                <a:solidFill>
                  <a:srgbClr val="FF0000"/>
                </a:solidFill>
              </a:rPr>
              <a:t>Check meeting rooms and facilities in advance of business meetings and identify any missing or faulty equipment or documentation.</a:t>
            </a:r>
          </a:p>
          <a:p>
            <a:pPr>
              <a:buClr>
                <a:srgbClr val="C00000"/>
              </a:buClr>
              <a:buSzPct val="68000"/>
            </a:pPr>
            <a:r>
              <a:rPr lang="en-US" sz="1740" b="1" dirty="0" smtClean="0">
                <a:solidFill>
                  <a:srgbClr val="FF0000"/>
                </a:solidFill>
              </a:rPr>
              <a:t>D3.1 </a:t>
            </a:r>
            <a:r>
              <a:rPr lang="en-US" sz="1740" b="1" dirty="0">
                <a:solidFill>
                  <a:srgbClr val="FF0000"/>
                </a:solidFill>
              </a:rPr>
              <a:t>– Task </a:t>
            </a:r>
            <a:r>
              <a:rPr lang="en-US" sz="1740" b="1" dirty="0" smtClean="0">
                <a:solidFill>
                  <a:srgbClr val="FF0000"/>
                </a:solidFill>
              </a:rPr>
              <a:t>09 </a:t>
            </a:r>
            <a:r>
              <a:rPr lang="en-US" sz="1740" b="1" dirty="0">
                <a:solidFill>
                  <a:srgbClr val="FF0000"/>
                </a:solidFill>
              </a:rPr>
              <a:t>- </a:t>
            </a:r>
            <a:r>
              <a:rPr lang="en-US" sz="1740" dirty="0">
                <a:solidFill>
                  <a:srgbClr val="FF0000"/>
                </a:solidFill>
              </a:rPr>
              <a:t>Arrange for missing or faulty equipment or documentation to be replaced and available in time for the start of the meeting.</a:t>
            </a:r>
          </a:p>
          <a:p>
            <a:pPr>
              <a:buClr>
                <a:srgbClr val="C00000"/>
              </a:buClr>
              <a:buSzPct val="68000"/>
            </a:pPr>
            <a:r>
              <a:rPr lang="en-US" sz="1740" b="1" dirty="0" smtClean="0">
                <a:solidFill>
                  <a:srgbClr val="FF0000"/>
                </a:solidFill>
              </a:rPr>
              <a:t>P8.1 </a:t>
            </a:r>
            <a:r>
              <a:rPr lang="en-US" sz="1740" b="1" dirty="0">
                <a:solidFill>
                  <a:srgbClr val="FF0000"/>
                </a:solidFill>
              </a:rPr>
              <a:t>– Task </a:t>
            </a:r>
            <a:r>
              <a:rPr lang="en-US" sz="1740" b="1" dirty="0" smtClean="0">
                <a:solidFill>
                  <a:srgbClr val="FF0000"/>
                </a:solidFill>
              </a:rPr>
              <a:t>10 </a:t>
            </a:r>
            <a:r>
              <a:rPr lang="en-US" sz="1740" dirty="0">
                <a:solidFill>
                  <a:srgbClr val="FF0000"/>
                </a:solidFill>
              </a:rPr>
              <a:t>- Set up a face-to-face and virtual meeting  in line with requirements</a:t>
            </a:r>
          </a:p>
          <a:p>
            <a:pPr>
              <a:buClr>
                <a:srgbClr val="C00000"/>
              </a:buClr>
              <a:buSzPct val="68000"/>
            </a:pPr>
            <a:r>
              <a:rPr lang="en-US" sz="1740" b="1" dirty="0" smtClean="0">
                <a:solidFill>
                  <a:srgbClr val="FF0000"/>
                </a:solidFill>
              </a:rPr>
              <a:t>P9.1 </a:t>
            </a:r>
            <a:r>
              <a:rPr lang="en-US" sz="1740" b="1" dirty="0">
                <a:solidFill>
                  <a:srgbClr val="FF0000"/>
                </a:solidFill>
              </a:rPr>
              <a:t>– Task </a:t>
            </a:r>
            <a:r>
              <a:rPr lang="en-US" sz="1740" b="1" dirty="0" smtClean="0">
                <a:solidFill>
                  <a:srgbClr val="FF0000"/>
                </a:solidFill>
              </a:rPr>
              <a:t>11 </a:t>
            </a:r>
            <a:r>
              <a:rPr lang="en-US" sz="1740" dirty="0">
                <a:solidFill>
                  <a:srgbClr val="FF0000"/>
                </a:solidFill>
              </a:rPr>
              <a:t>- Produce and dispatch meeting documentation, in line with requirements.</a:t>
            </a:r>
          </a:p>
          <a:p>
            <a:pPr>
              <a:buClr>
                <a:srgbClr val="C00000"/>
              </a:buClr>
              <a:buSzPct val="68000"/>
            </a:pPr>
            <a:r>
              <a:rPr lang="en-US" sz="1740" b="1" dirty="0" smtClean="0">
                <a:solidFill>
                  <a:srgbClr val="FF0000"/>
                </a:solidFill>
                <a:latin typeface="Arial" panose="020B0604020202020204" pitchFamily="34" charset="0"/>
                <a:cs typeface="Arial" panose="020B0604020202020204" pitchFamily="34" charset="0"/>
              </a:rPr>
              <a:t>P10.1 </a:t>
            </a:r>
            <a:r>
              <a:rPr lang="en-US" sz="1740" b="1" dirty="0">
                <a:solidFill>
                  <a:srgbClr val="FF0000"/>
                </a:solidFill>
                <a:latin typeface="Arial" panose="020B0604020202020204" pitchFamily="34" charset="0"/>
                <a:cs typeface="Arial" panose="020B0604020202020204" pitchFamily="34" charset="0"/>
              </a:rPr>
              <a:t>– Task </a:t>
            </a:r>
            <a:r>
              <a:rPr lang="en-US" sz="1740" b="1" dirty="0" smtClean="0">
                <a:solidFill>
                  <a:srgbClr val="FF0000"/>
                </a:solidFill>
                <a:latin typeface="Arial" panose="020B0604020202020204" pitchFamily="34" charset="0"/>
                <a:cs typeface="Arial" panose="020B0604020202020204" pitchFamily="34" charset="0"/>
              </a:rPr>
              <a:t>12 </a:t>
            </a:r>
            <a:r>
              <a:rPr lang="en-US" sz="1740" b="1" dirty="0">
                <a:solidFill>
                  <a:srgbClr val="FF0000"/>
                </a:solidFill>
                <a:latin typeface="Arial" panose="020B0604020202020204" pitchFamily="34" charset="0"/>
                <a:cs typeface="Arial" panose="020B0604020202020204" pitchFamily="34" charset="0"/>
              </a:rPr>
              <a:t>- </a:t>
            </a:r>
            <a:r>
              <a:rPr lang="en-US" sz="1740" dirty="0">
                <a:solidFill>
                  <a:srgbClr val="FF0000"/>
                </a:solidFill>
                <a:latin typeface="Arial" panose="020B0604020202020204" pitchFamily="34" charset="0"/>
                <a:cs typeface="Arial" panose="020B0604020202020204" pitchFamily="34" charset="0"/>
              </a:rPr>
              <a:t>Complete follow-up procedures for a business meeting including action points. </a:t>
            </a:r>
          </a:p>
          <a:p>
            <a:pPr>
              <a:buClr>
                <a:srgbClr val="C00000"/>
              </a:buClr>
              <a:buSzPct val="68000"/>
            </a:pPr>
            <a:r>
              <a:rPr lang="en-US" sz="1740" b="1" dirty="0" smtClean="0">
                <a:solidFill>
                  <a:srgbClr val="FF0000"/>
                </a:solidFill>
              </a:rPr>
              <a:t>D4.1 </a:t>
            </a:r>
            <a:r>
              <a:rPr lang="en-US" sz="1740" b="1" dirty="0">
                <a:solidFill>
                  <a:srgbClr val="FF0000"/>
                </a:solidFill>
              </a:rPr>
              <a:t>– Task </a:t>
            </a:r>
            <a:r>
              <a:rPr lang="en-US" sz="1740" b="1" dirty="0" smtClean="0">
                <a:solidFill>
                  <a:srgbClr val="FF0000"/>
                </a:solidFill>
              </a:rPr>
              <a:t>13 </a:t>
            </a:r>
            <a:r>
              <a:rPr lang="en-US" sz="1740" dirty="0">
                <a:solidFill>
                  <a:srgbClr val="FF0000"/>
                </a:solidFill>
              </a:rPr>
              <a:t>- Create a system for tracking that action points from a meeting are being completed by others and reporting progress to relevant personnel.</a:t>
            </a:r>
            <a:endParaRPr lang="en-US" sz="1740" dirty="0">
              <a:solidFill>
                <a:srgbClr val="FF0000"/>
              </a:solidFill>
            </a:endParaRPr>
          </a:p>
        </p:txBody>
      </p:sp>
      <p:sp>
        <p:nvSpPr>
          <p:cNvPr id="14" name="Title 2"/>
          <p:cNvSpPr>
            <a:spLocks noGrp="1"/>
          </p:cNvSpPr>
          <p:nvPr>
            <p:ph type="title"/>
          </p:nvPr>
        </p:nvSpPr>
        <p:spPr>
          <a:xfrm>
            <a:off x="35496" y="44624"/>
            <a:ext cx="7992888" cy="548680"/>
          </a:xfrm>
        </p:spPr>
        <p:txBody>
          <a:bodyPr>
            <a:noAutofit/>
          </a:bodyPr>
          <a:lstStyle/>
          <a:p>
            <a:pPr>
              <a:buClr>
                <a:srgbClr val="C00000"/>
              </a:buClr>
            </a:pPr>
            <a:r>
              <a:rPr lang="en-IE" sz="4000" dirty="0" smtClean="0"/>
              <a:t>LO3 </a:t>
            </a:r>
            <a:r>
              <a:rPr lang="en-IE" sz="4000" dirty="0" smtClean="0"/>
              <a:t>– Assessment Criteria</a:t>
            </a:r>
            <a:endParaRPr lang="en-GB" sz="4000" dirty="0"/>
          </a:p>
        </p:txBody>
      </p:sp>
    </p:spTree>
    <p:extLst>
      <p:ext uri="{BB962C8B-B14F-4D97-AF65-F5344CB8AC3E}">
        <p14:creationId xmlns:p14="http://schemas.microsoft.com/office/powerpoint/2010/main" val="2794140128"/>
      </p:ext>
    </p:extLst>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0"/>
            <a:ext cx="7704856" cy="692696"/>
          </a:xfrm>
        </p:spPr>
        <p:txBody>
          <a:bodyPr>
            <a:noAutofit/>
          </a:bodyPr>
          <a:lstStyle/>
          <a:p>
            <a:r>
              <a:rPr lang="en-GB" sz="4000" dirty="0" smtClean="0"/>
              <a:t>Assessment Criteria</a:t>
            </a:r>
            <a:endParaRPr lang="en-GB" sz="3900" b="1" dirty="0" smtClean="0"/>
          </a:p>
        </p:txBody>
      </p:sp>
      <p:graphicFrame>
        <p:nvGraphicFramePr>
          <p:cNvPr id="4" name="Table 3"/>
          <p:cNvGraphicFramePr>
            <a:graphicFrameLocks noGrp="1"/>
          </p:cNvGraphicFramePr>
          <p:nvPr>
            <p:extLst>
              <p:ext uri="{D42A27DB-BD31-4B8C-83A1-F6EECF244321}">
                <p14:modId xmlns:p14="http://schemas.microsoft.com/office/powerpoint/2010/main" val="2415232776"/>
              </p:ext>
            </p:extLst>
          </p:nvPr>
        </p:nvGraphicFramePr>
        <p:xfrm>
          <a:off x="179512" y="1052736"/>
          <a:ext cx="8756172" cy="5608320"/>
        </p:xfrm>
        <a:graphic>
          <a:graphicData uri="http://schemas.openxmlformats.org/drawingml/2006/table">
            <a:tbl>
              <a:tblPr firstRow="1" bandRow="1">
                <a:tableStyleId>{B301B821-A1FF-4177-AEE7-76D212191A09}</a:tableStyleId>
              </a:tblPr>
              <a:tblGrid>
                <a:gridCol w="1313426"/>
                <a:gridCol w="2586382"/>
                <a:gridCol w="1864672"/>
                <a:gridCol w="2991692"/>
              </a:tblGrid>
              <a:tr h="202312">
                <a:tc>
                  <a:txBody>
                    <a:bodyPr/>
                    <a:lstStyle/>
                    <a:p>
                      <a:pPr algn="ctr"/>
                      <a:r>
                        <a:rPr lang="en-GB" sz="880" dirty="0" smtClean="0">
                          <a:latin typeface="Arial" panose="020B0604020202020204" pitchFamily="34" charset="0"/>
                          <a:cs typeface="Arial" panose="020B0604020202020204" pitchFamily="34" charset="0"/>
                        </a:rPr>
                        <a:t>The Learner will</a:t>
                      </a:r>
                      <a:endParaRPr lang="en-GB" sz="880" b="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880" dirty="0" smtClean="0">
                          <a:latin typeface="Arial" panose="020B0604020202020204" pitchFamily="34" charset="0"/>
                          <a:cs typeface="Arial" panose="020B0604020202020204" pitchFamily="34" charset="0"/>
                        </a:rPr>
                        <a:t>Pass</a:t>
                      </a:r>
                    </a:p>
                    <a:p>
                      <a:pPr algn="l"/>
                      <a:r>
                        <a:rPr lang="en-US" sz="880" dirty="0" smtClean="0">
                          <a:latin typeface="Arial" panose="020B0604020202020204" pitchFamily="34" charset="0"/>
                          <a:cs typeface="Arial" panose="020B0604020202020204" pitchFamily="34" charset="0"/>
                        </a:rPr>
                        <a:t>The assessment criteria are the Pass requirements for this unit.</a:t>
                      </a:r>
                      <a:endParaRPr lang="en-GB" sz="880" b="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880" dirty="0" smtClean="0">
                          <a:latin typeface="Arial" panose="020B0604020202020204" pitchFamily="34" charset="0"/>
                          <a:cs typeface="Arial" panose="020B0604020202020204" pitchFamily="34" charset="0"/>
                        </a:rPr>
                        <a:t>Merit</a:t>
                      </a:r>
                    </a:p>
                    <a:p>
                      <a:pPr algn="l"/>
                      <a:r>
                        <a:rPr lang="en-US" sz="880" dirty="0" smtClean="0">
                          <a:latin typeface="Arial" panose="020B0604020202020204" pitchFamily="34" charset="0"/>
                          <a:cs typeface="Arial" panose="020B0604020202020204" pitchFamily="34" charset="0"/>
                        </a:rPr>
                        <a:t>To achieve a Merit the evidence must show that, in addition to the Pass criteria, the candidate is able to:</a:t>
                      </a:r>
                      <a:endParaRPr lang="en-GB" sz="880" b="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880" dirty="0" smtClean="0">
                          <a:latin typeface="Arial" panose="020B0604020202020204" pitchFamily="34" charset="0"/>
                          <a:cs typeface="Arial" panose="020B0604020202020204" pitchFamily="34" charset="0"/>
                        </a:rPr>
                        <a:t>Distinction</a:t>
                      </a:r>
                    </a:p>
                    <a:p>
                      <a:pPr algn="l"/>
                      <a:r>
                        <a:rPr lang="en-US" sz="880" dirty="0" smtClean="0">
                          <a:latin typeface="Arial" panose="020B0604020202020204" pitchFamily="34" charset="0"/>
                          <a:cs typeface="Arial" panose="020B0604020202020204" pitchFamily="34" charset="0"/>
                        </a:rPr>
                        <a:t>To achieve a Distinction the evidence must show that, in addition to the Pass and Merit criteria, the candidate is able to:</a:t>
                      </a:r>
                      <a:endParaRPr lang="en-GB" sz="880" b="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63068">
                <a:tc rowSpan="3">
                  <a:txBody>
                    <a:bodyPr/>
                    <a:lstStyle/>
                    <a:p>
                      <a:r>
                        <a:rPr kumimoji="0" lang="en-US" sz="880" b="0" i="0" u="none" strike="noStrike" kern="1200" baseline="0" dirty="0" smtClean="0">
                          <a:solidFill>
                            <a:schemeClr val="dk1"/>
                          </a:solidFill>
                          <a:latin typeface="Arial" panose="020B0604020202020204" pitchFamily="34" charset="0"/>
                          <a:ea typeface="+mn-ea"/>
                          <a:cs typeface="Arial" panose="020B0604020202020204" pitchFamily="34" charset="0"/>
                        </a:rPr>
                        <a:t>1. Be able to produce and distribute business documents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880" b="0" i="0" u="none" strike="noStrike" kern="1200" baseline="0" dirty="0" smtClean="0">
                          <a:solidFill>
                            <a:schemeClr val="dk1"/>
                          </a:solidFill>
                          <a:latin typeface="Arial" panose="020B0604020202020204" pitchFamily="34" charset="0"/>
                          <a:ea typeface="+mn-ea"/>
                          <a:cs typeface="Arial" panose="020B0604020202020204" pitchFamily="34" charset="0"/>
                        </a:rPr>
                        <a:t>P1: Produce accurate business documents using a range of appropriate software to include: </a:t>
                      </a:r>
                    </a:p>
                    <a:p>
                      <a:pPr marL="285750" indent="-285750">
                        <a:buFont typeface="Wingdings" panose="05000000000000000000" pitchFamily="2" charset="2"/>
                        <a:buChar char="§"/>
                      </a:pPr>
                      <a:r>
                        <a:rPr kumimoji="0" lang="en-GB" sz="880" b="0" i="0" u="none" strike="noStrike" kern="1200" baseline="0" dirty="0" smtClean="0">
                          <a:solidFill>
                            <a:schemeClr val="dk1"/>
                          </a:solidFill>
                          <a:latin typeface="Arial" panose="020B0604020202020204" pitchFamily="34" charset="0"/>
                          <a:ea typeface="+mn-ea"/>
                          <a:cs typeface="Arial" panose="020B0604020202020204" pitchFamily="34" charset="0"/>
                        </a:rPr>
                        <a:t>a letter, an agenda, an email, a notice, a presentation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80" b="0" i="0" u="none" strike="noStrike" kern="1200" baseline="0" dirty="0" smtClean="0">
                          <a:solidFill>
                            <a:schemeClr val="dk1"/>
                          </a:solidFill>
                          <a:latin typeface="Arial" panose="020B0604020202020204" pitchFamily="34" charset="0"/>
                          <a:ea typeface="+mn-ea"/>
                          <a:cs typeface="Arial" panose="020B0604020202020204" pitchFamily="34" charset="0"/>
                        </a:rPr>
                        <a:t>M1: Take and produce accurate minutes at a meeting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endParaRPr kumimoji="0" lang="en-US" sz="88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63068">
                <a:tc vMerge="1">
                  <a:txBody>
                    <a:bodyPr/>
                    <a:lstStyle/>
                    <a:p>
                      <a:endParaRPr lang="en-GB"/>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80" b="0" i="0" u="none" strike="noStrike" kern="1200" baseline="0" dirty="0" smtClean="0">
                          <a:solidFill>
                            <a:schemeClr val="dk1"/>
                          </a:solidFill>
                          <a:latin typeface="Arial" panose="020B0604020202020204" pitchFamily="34" charset="0"/>
                          <a:ea typeface="+mn-ea"/>
                          <a:cs typeface="Arial" panose="020B0604020202020204" pitchFamily="34" charset="0"/>
                        </a:rPr>
                        <a:t>P2: Integrate relevant business images</a:t>
                      </a:r>
                      <a:r>
                        <a:rPr kumimoji="0" lang="en-US" sz="880" b="0" i="0" u="none" strike="noStrike" kern="1200" baseline="0" dirty="0" smtClean="0">
                          <a:solidFill>
                            <a:schemeClr val="dk1"/>
                          </a:solidFill>
                          <a:latin typeface="Arial" panose="020B0604020202020204" pitchFamily="34" charset="0"/>
                          <a:ea typeface="+mn-ea"/>
                          <a:cs typeface="Arial" panose="020B0604020202020204" pitchFamily="34" charset="0"/>
                        </a:rPr>
                        <a:t>/ pictures</a:t>
                      </a:r>
                      <a:r>
                        <a:rPr kumimoji="0" lang="en-US" sz="880" b="0" i="0" u="none" strike="noStrike" kern="1200" baseline="0" dirty="0" smtClean="0">
                          <a:solidFill>
                            <a:schemeClr val="dk1"/>
                          </a:solidFill>
                          <a:latin typeface="Arial" panose="020B0604020202020204" pitchFamily="34" charset="0"/>
                          <a:ea typeface="+mn-ea"/>
                          <a:cs typeface="Arial" panose="020B0604020202020204" pitchFamily="34" charset="0"/>
                        </a:rPr>
                        <a:t>, logos and simple graphs into business documents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endParaRPr kumimoji="0" lang="en-US" sz="88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endParaRPr kumimoji="0" lang="en-US" sz="88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63068">
                <a:tc vMerge="1">
                  <a:txBody>
                    <a:bodyPr/>
                    <a:lstStyle/>
                    <a:p>
                      <a:endParaRPr lang="en-GB"/>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80" b="0" i="0" u="none" strike="noStrike" kern="1200" baseline="0" dirty="0" smtClean="0">
                          <a:solidFill>
                            <a:schemeClr val="dk1"/>
                          </a:solidFill>
                          <a:latin typeface="Arial" panose="020B0604020202020204" pitchFamily="34" charset="0"/>
                          <a:ea typeface="+mn-ea"/>
                          <a:cs typeface="Arial" panose="020B0604020202020204" pitchFamily="34" charset="0"/>
                        </a:rPr>
                        <a:t>P3: Distribute business documents to relevant personnel using appropriate distribution channels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80" b="0" i="0" u="none" strike="noStrike" kern="1200" baseline="0" dirty="0" smtClean="0">
                          <a:solidFill>
                            <a:schemeClr val="dk1"/>
                          </a:solidFill>
                          <a:latin typeface="Arial" panose="020B0604020202020204" pitchFamily="34" charset="0"/>
                          <a:ea typeface="+mn-ea"/>
                          <a:cs typeface="Arial" panose="020B0604020202020204" pitchFamily="34" charset="0"/>
                        </a:rPr>
                        <a:t>M2: Employ a system for requesting safe receipt of business documents by the intended recipient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880" b="0" i="0" u="none" strike="noStrike" kern="1200" baseline="0" dirty="0" smtClean="0">
                          <a:solidFill>
                            <a:schemeClr val="dk1"/>
                          </a:solidFill>
                          <a:latin typeface="Arial" panose="020B0604020202020204" pitchFamily="34" charset="0"/>
                          <a:ea typeface="+mn-ea"/>
                          <a:cs typeface="Arial" panose="020B0604020202020204" pitchFamily="34" charset="0"/>
                        </a:rPr>
                        <a:t>D1: Create a system for: </a:t>
                      </a:r>
                    </a:p>
                    <a:p>
                      <a:pPr marL="171450" indent="-171450">
                        <a:buFont typeface="Wingdings" panose="05000000000000000000" pitchFamily="2" charset="2"/>
                        <a:buChar char="§"/>
                      </a:pPr>
                      <a:r>
                        <a:rPr kumimoji="0" lang="en-US" sz="880" b="0" i="0" u="none" strike="noStrike" kern="1200" baseline="0" dirty="0" smtClean="0">
                          <a:solidFill>
                            <a:schemeClr val="dk1"/>
                          </a:solidFill>
                          <a:latin typeface="Arial" panose="020B0604020202020204" pitchFamily="34" charset="0"/>
                          <a:ea typeface="+mn-ea"/>
                          <a:cs typeface="Arial" panose="020B0604020202020204" pitchFamily="34" charset="0"/>
                        </a:rPr>
                        <a:t>logging the documents that have been distributed </a:t>
                      </a:r>
                    </a:p>
                    <a:p>
                      <a:pPr marL="171450" indent="-171450">
                        <a:buFont typeface="Wingdings" panose="05000000000000000000" pitchFamily="2" charset="2"/>
                        <a:buChar char="§"/>
                      </a:pPr>
                      <a:r>
                        <a:rPr kumimoji="0" lang="en-US" sz="880" b="0" i="0" u="none" strike="noStrike" kern="1200" baseline="0" dirty="0" smtClean="0">
                          <a:solidFill>
                            <a:schemeClr val="dk1"/>
                          </a:solidFill>
                          <a:latin typeface="Arial" panose="020B0604020202020204" pitchFamily="34" charset="0"/>
                          <a:ea typeface="+mn-ea"/>
                          <a:cs typeface="Arial" panose="020B0604020202020204" pitchFamily="34" charset="0"/>
                        </a:rPr>
                        <a:t>logging documents that have been received </a:t>
                      </a:r>
                    </a:p>
                    <a:p>
                      <a:pPr marL="171450" indent="-171450">
                        <a:buFont typeface="Wingdings" panose="05000000000000000000" pitchFamily="2" charset="2"/>
                        <a:buChar char="§"/>
                      </a:pPr>
                      <a:r>
                        <a:rPr kumimoji="0" lang="en-US" sz="880" b="0" i="0" u="none" strike="noStrike" kern="1200" baseline="0" dirty="0" smtClean="0">
                          <a:solidFill>
                            <a:schemeClr val="dk1"/>
                          </a:solidFill>
                          <a:latin typeface="Arial" panose="020B0604020202020204" pitchFamily="34" charset="0"/>
                          <a:ea typeface="+mn-ea"/>
                          <a:cs typeface="Arial" panose="020B0604020202020204" pitchFamily="34" charset="0"/>
                        </a:rPr>
                        <a:t>ensuring safe redistribution of documents to potential non-recipients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26037">
                <a:tc rowSpan="2">
                  <a:txBody>
                    <a:bodyPr/>
                    <a:lstStyle/>
                    <a:p>
                      <a:r>
                        <a:rPr kumimoji="0" lang="en-US" sz="880" b="0" i="0" u="none" strike="noStrike" kern="1200" baseline="0" dirty="0" smtClean="0">
                          <a:solidFill>
                            <a:schemeClr val="dk1"/>
                          </a:solidFill>
                          <a:latin typeface="Arial" panose="020B0604020202020204" pitchFamily="34" charset="0"/>
                          <a:ea typeface="+mn-ea"/>
                          <a:cs typeface="Arial" panose="020B0604020202020204" pitchFamily="34" charset="0"/>
                        </a:rPr>
                        <a:t>2. Be able to locate, store, search and retrieve data for routine administrative tasks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80" b="0" i="0" u="none" strike="noStrike" kern="1200" baseline="0" dirty="0" smtClean="0">
                          <a:solidFill>
                            <a:schemeClr val="dk1"/>
                          </a:solidFill>
                          <a:latin typeface="Arial" panose="020B0604020202020204" pitchFamily="34" charset="0"/>
                          <a:ea typeface="+mn-ea"/>
                          <a:cs typeface="Arial" panose="020B0604020202020204" pitchFamily="34" charset="0"/>
                        </a:rPr>
                        <a:t>P4: Locate, store, search and retrieve data from paper-based and electronic folders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80" b="0" i="0" u="none" strike="noStrike" kern="1200" baseline="0" dirty="0" smtClean="0">
                          <a:solidFill>
                            <a:schemeClr val="dk1"/>
                          </a:solidFill>
                          <a:latin typeface="Arial" panose="020B0604020202020204" pitchFamily="34" charset="0"/>
                          <a:ea typeface="+mn-ea"/>
                          <a:cs typeface="Arial" panose="020B0604020202020204" pitchFamily="34" charset="0"/>
                        </a:rPr>
                        <a:t>M3: Comply with good practice procedures when storing and retrieving data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88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7688">
                <a:tc vMerge="1">
                  <a:txBody>
                    <a:bodyPr/>
                    <a:lstStyle/>
                    <a:p>
                      <a:endPar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80" b="0" i="0" u="none" strike="noStrike" kern="1200" baseline="0" dirty="0" smtClean="0">
                          <a:solidFill>
                            <a:schemeClr val="dk1"/>
                          </a:solidFill>
                          <a:latin typeface="Arial" panose="020B0604020202020204" pitchFamily="34" charset="0"/>
                          <a:ea typeface="+mn-ea"/>
                          <a:cs typeface="Arial" panose="020B0604020202020204" pitchFamily="34" charset="0"/>
                        </a:rPr>
                        <a:t>P5: Report a technological issue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88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88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39392">
                <a:tc rowSpan="5">
                  <a:txBody>
                    <a:bodyPr/>
                    <a:lstStyle/>
                    <a:p>
                      <a:r>
                        <a:rPr kumimoji="0" lang="en-US" sz="880" b="0" i="0" u="none" strike="noStrike" kern="1200" baseline="0" dirty="0" smtClean="0">
                          <a:solidFill>
                            <a:schemeClr val="dk1"/>
                          </a:solidFill>
                          <a:latin typeface="Arial" panose="020B0604020202020204" pitchFamily="34" charset="0"/>
                          <a:ea typeface="+mn-ea"/>
                          <a:cs typeface="Arial" panose="020B0604020202020204" pitchFamily="34" charset="0"/>
                        </a:rPr>
                        <a:t>3. Be able to support business meetings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80" b="0" i="0" u="none" strike="noStrike" kern="1200" baseline="0" dirty="0" smtClean="0">
                          <a:solidFill>
                            <a:schemeClr val="dk1"/>
                          </a:solidFill>
                          <a:latin typeface="Arial" panose="020B0604020202020204" pitchFamily="34" charset="0"/>
                          <a:ea typeface="+mn-ea"/>
                          <a:cs typeface="Arial" panose="020B0604020202020204" pitchFamily="34" charset="0"/>
                        </a:rPr>
                        <a:t>P6: Plan for a business meeting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88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88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r>
              <a:tr h="270832">
                <a:tc vMerge="1">
                  <a:txBody>
                    <a:bodyPr/>
                    <a:lstStyle/>
                    <a:p>
                      <a:endPar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80" b="0" i="0" u="none" strike="noStrike" kern="1200" baseline="0" dirty="0" smtClean="0">
                          <a:solidFill>
                            <a:schemeClr val="dk1"/>
                          </a:solidFill>
                          <a:latin typeface="Arial" panose="020B0604020202020204" pitchFamily="34" charset="0"/>
                          <a:ea typeface="+mn-ea"/>
                          <a:cs typeface="Arial" panose="020B0604020202020204" pitchFamily="34" charset="0"/>
                        </a:rPr>
                        <a:t>P7: Produce business meeting documentation for a specific purpose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88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80" b="0" i="0" u="none" strike="noStrike" kern="1200" baseline="0" dirty="0" smtClean="0">
                          <a:solidFill>
                            <a:schemeClr val="dk1"/>
                          </a:solidFill>
                          <a:latin typeface="Arial" panose="020B0604020202020204" pitchFamily="34" charset="0"/>
                          <a:ea typeface="+mn-ea"/>
                          <a:cs typeface="Arial" panose="020B0604020202020204" pitchFamily="34" charset="0"/>
                        </a:rPr>
                        <a:t>D2: Create folders to store documentation for a meeting group and a corresponding filing guide on how to use them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r>
              <a:tr h="274320">
                <a:tc vMerge="1">
                  <a:txBody>
                    <a:bodyPr/>
                    <a:lstStyle/>
                    <a:p>
                      <a:endParaRPr lang="en-GB"/>
                    </a:p>
                  </a:txBody>
                  <a:tcPr/>
                </a:tc>
                <a:tc>
                  <a:txBody>
                    <a:bodyPr/>
                    <a:lstStyle/>
                    <a:p>
                      <a:r>
                        <a:rPr kumimoji="0" lang="en-GB" sz="880" b="0" i="0" u="none" strike="noStrike" kern="1200" baseline="0" dirty="0" smtClean="0">
                          <a:solidFill>
                            <a:schemeClr val="dk1"/>
                          </a:solidFill>
                          <a:latin typeface="Arial" panose="020B0604020202020204" pitchFamily="34" charset="0"/>
                          <a:ea typeface="+mn-ea"/>
                          <a:cs typeface="Arial" panose="020B0604020202020204" pitchFamily="34" charset="0"/>
                        </a:rPr>
                        <a:t>P8: Set up a </a:t>
                      </a:r>
                    </a:p>
                    <a:p>
                      <a:pPr marL="285750" indent="-285750">
                        <a:buFont typeface="Wingdings" panose="05000000000000000000" pitchFamily="2" charset="2"/>
                        <a:buChar char="§"/>
                      </a:pPr>
                      <a:r>
                        <a:rPr kumimoji="0" lang="en-GB" sz="880" b="0" i="0" u="none" strike="noStrike" kern="1200" baseline="0" dirty="0" smtClean="0">
                          <a:solidFill>
                            <a:schemeClr val="dk1"/>
                          </a:solidFill>
                          <a:latin typeface="Arial" panose="020B0604020202020204" pitchFamily="34" charset="0"/>
                          <a:ea typeface="+mn-ea"/>
                          <a:cs typeface="Arial" panose="020B0604020202020204" pitchFamily="34" charset="0"/>
                        </a:rPr>
                        <a:t>face-to-face meeting </a:t>
                      </a:r>
                    </a:p>
                    <a:p>
                      <a:pPr marL="285750" indent="-285750">
                        <a:buFont typeface="Wingdings" panose="05000000000000000000" pitchFamily="2" charset="2"/>
                        <a:buChar char="§"/>
                      </a:pPr>
                      <a:r>
                        <a:rPr kumimoji="0" lang="en-GB" sz="880" b="0" i="0" u="none" strike="noStrike" kern="1200" baseline="0" dirty="0" smtClean="0">
                          <a:solidFill>
                            <a:schemeClr val="dk1"/>
                          </a:solidFill>
                          <a:latin typeface="Arial" panose="020B0604020202020204" pitchFamily="34" charset="0"/>
                          <a:ea typeface="+mn-ea"/>
                          <a:cs typeface="Arial" panose="020B0604020202020204" pitchFamily="34" charset="0"/>
                        </a:rPr>
                        <a:t>virtual meeting </a:t>
                      </a:r>
                    </a:p>
                    <a:p>
                      <a:r>
                        <a:rPr kumimoji="0" lang="en-GB" sz="880" b="0" i="0" u="none" strike="noStrike" kern="1200" baseline="0" dirty="0" smtClean="0">
                          <a:solidFill>
                            <a:schemeClr val="dk1"/>
                          </a:solidFill>
                          <a:latin typeface="Arial" panose="020B0604020202020204" pitchFamily="34" charset="0"/>
                          <a:ea typeface="+mn-ea"/>
                          <a:cs typeface="Arial" panose="020B0604020202020204" pitchFamily="34" charset="0"/>
                        </a:rPr>
                        <a:t>in line with requirements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80" b="0" i="0" u="none" strike="noStrike" kern="1200" baseline="0" dirty="0" smtClean="0">
                          <a:solidFill>
                            <a:schemeClr val="dk1"/>
                          </a:solidFill>
                          <a:latin typeface="Arial" panose="020B0604020202020204" pitchFamily="34" charset="0"/>
                          <a:ea typeface="+mn-ea"/>
                          <a:cs typeface="Arial" panose="020B0604020202020204" pitchFamily="34" charset="0"/>
                        </a:rPr>
                        <a:t>M4: Check meeting rooms and facilities in advance of business meetings and identify any missing or faulty equipment or documentation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80" b="0" i="0" u="none" strike="noStrike" kern="1200" baseline="0" dirty="0" smtClean="0">
                          <a:solidFill>
                            <a:schemeClr val="dk1"/>
                          </a:solidFill>
                          <a:latin typeface="Arial" panose="020B0604020202020204" pitchFamily="34" charset="0"/>
                          <a:ea typeface="+mn-ea"/>
                          <a:cs typeface="Arial" panose="020B0604020202020204" pitchFamily="34" charset="0"/>
                        </a:rPr>
                        <a:t>D3: Arrange for missing or faulty equipment or documentation to be replaced and available in time for the start of the meeting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r>
              <a:tr h="251460">
                <a:tc vMerge="1">
                  <a:txBody>
                    <a:bodyPr/>
                    <a:lstStyle/>
                    <a:p>
                      <a:endParaRPr lang="en-GB"/>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80" b="0" i="0" u="none" strike="noStrike" kern="1200" baseline="0" dirty="0" smtClean="0">
                          <a:solidFill>
                            <a:schemeClr val="dk1"/>
                          </a:solidFill>
                          <a:latin typeface="Arial" panose="020B0604020202020204" pitchFamily="34" charset="0"/>
                          <a:ea typeface="+mn-ea"/>
                          <a:cs typeface="Arial" panose="020B0604020202020204" pitchFamily="34" charset="0"/>
                        </a:rPr>
                        <a:t>P9: Produce and dispatch meeting documentation, in line with requirements</a:t>
                      </a:r>
                      <a:endParaRPr kumimoji="0" lang="en-US" sz="88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88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80" b="0" i="0" u="none" strike="noStrike" kern="1200" baseline="0" dirty="0" smtClean="0">
                          <a:solidFill>
                            <a:schemeClr val="dk1"/>
                          </a:solidFill>
                          <a:latin typeface="Arial" panose="020B0604020202020204" pitchFamily="34" charset="0"/>
                          <a:ea typeface="+mn-ea"/>
                          <a:cs typeface="Arial" panose="020B0604020202020204" pitchFamily="34" charset="0"/>
                        </a:rPr>
                        <a:t>D4: Create a system for tracking that action points from a meeting are being completed by others and reporting progress to relevant personnel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r>
              <a:tr h="251460">
                <a:tc vMerge="1">
                  <a:txBody>
                    <a:bodyPr/>
                    <a:lstStyle/>
                    <a:p>
                      <a:endParaRPr lang="en-GB"/>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80" b="0" i="0" u="none" strike="noStrike" kern="1200" baseline="0" dirty="0" smtClean="0">
                          <a:solidFill>
                            <a:schemeClr val="dk1"/>
                          </a:solidFill>
                          <a:latin typeface="Arial" panose="020B0604020202020204" pitchFamily="34" charset="0"/>
                          <a:ea typeface="+mn-ea"/>
                          <a:cs typeface="Arial" panose="020B0604020202020204" pitchFamily="34" charset="0"/>
                        </a:rPr>
                        <a:t>P10: Complete follow-up procedures for a business meeting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vMerge="1">
                  <a:txBody>
                    <a:bodyPr/>
                    <a:lstStyle/>
                    <a:p>
                      <a:endParaRPr lang="en-GB"/>
                    </a:p>
                  </a:txBody>
                  <a:tcPr/>
                </a:tc>
                <a:tc vMerge="1">
                  <a:txBody>
                    <a:bodyPr/>
                    <a:lstStyle/>
                    <a:p>
                      <a:endParaRPr lang="en-GB"/>
                    </a:p>
                  </a:txBody>
                  <a:tcPr/>
                </a:tc>
              </a:tr>
            </a:tbl>
          </a:graphicData>
        </a:graphic>
      </p:graphicFrame>
    </p:spTree>
    <p:extLst>
      <p:ext uri="{BB962C8B-B14F-4D97-AF65-F5344CB8AC3E}">
        <p14:creationId xmlns:p14="http://schemas.microsoft.com/office/powerpoint/2010/main" val="4081539807"/>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dirty="0" smtClean="0"/>
              <a:t>Unit Aim</a:t>
            </a:r>
            <a:endParaRPr lang="en-GB" b="1" dirty="0" smtClean="0"/>
          </a:p>
        </p:txBody>
      </p:sp>
      <p:sp>
        <p:nvSpPr>
          <p:cNvPr id="2" name="Rectangle 1"/>
          <p:cNvSpPr/>
          <p:nvPr/>
        </p:nvSpPr>
        <p:spPr>
          <a:xfrm>
            <a:off x="208675" y="1052736"/>
            <a:ext cx="8654642" cy="5332229"/>
          </a:xfrm>
          <a:prstGeom prst="rect">
            <a:avLst/>
          </a:prstGeom>
        </p:spPr>
        <p:txBody>
          <a:bodyPr wrap="square" numCol="1" spcCol="72000">
            <a:spAutoFit/>
          </a:bodyPr>
          <a:lstStyle/>
          <a:p>
            <a:pPr marL="354013" indent="-354013">
              <a:buClr>
                <a:srgbClr val="C00000"/>
              </a:buClr>
              <a:buSzPct val="68000"/>
              <a:buFont typeface="Arial" panose="020B0604020202020204" pitchFamily="34" charset="0"/>
              <a:buChar char="►"/>
            </a:pPr>
            <a:r>
              <a:rPr lang="en-US" sz="2270" dirty="0"/>
              <a:t>This unit aims to develop essential skills and understanding relating to well-defined and routine administrative duties completed by those in an administrative role in business.</a:t>
            </a:r>
          </a:p>
          <a:p>
            <a:pPr marL="354013" indent="-354013">
              <a:buClr>
                <a:srgbClr val="C00000"/>
              </a:buClr>
              <a:buSzPct val="68000"/>
              <a:buFont typeface="Arial" panose="020B0604020202020204" pitchFamily="34" charset="0"/>
              <a:buChar char="►"/>
            </a:pPr>
            <a:r>
              <a:rPr lang="en-US" sz="2270" dirty="0"/>
              <a:t>You will learn how to effectively create, locate, store, search and retrieve data for a given purpose in a timely manner. In addition, using a variety of different administrative technologies, you will have the opportunity to create, develop and distribute a range of business documents using appropriate distribution channels, ensuring that they are fit for the required purpose.</a:t>
            </a:r>
          </a:p>
          <a:p>
            <a:pPr marL="354013" indent="-354013">
              <a:buClr>
                <a:srgbClr val="C00000"/>
              </a:buClr>
              <a:buSzPct val="68000"/>
              <a:buFont typeface="Arial" panose="020B0604020202020204" pitchFamily="34" charset="0"/>
              <a:buChar char="►"/>
            </a:pPr>
            <a:r>
              <a:rPr lang="en-US" sz="2270" dirty="0"/>
              <a:t>You will also develop the essential skills to be able to effectively support the organisation of both face-to-face and virtual business meetings. You will prepare for, and set up, business meetings and complete follow-up tasks. In addition, you will have the opportunity to create administrative procedures for yourself, and others within the organisation, to follow.</a:t>
            </a:r>
          </a:p>
        </p:txBody>
      </p:sp>
    </p:spTree>
    <p:extLst>
      <p:ext uri="{BB962C8B-B14F-4D97-AF65-F5344CB8AC3E}">
        <p14:creationId xmlns:p14="http://schemas.microsoft.com/office/powerpoint/2010/main" val="3014566057"/>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600" dirty="0" smtClean="0"/>
              <a:t>LO3 - Criteria</a:t>
            </a:r>
            <a:endParaRPr lang="en-GB" sz="3600" b="1" dirty="0" smtClean="0"/>
          </a:p>
        </p:txBody>
      </p:sp>
      <p:sp>
        <p:nvSpPr>
          <p:cNvPr id="2" name="Rectangle 1"/>
          <p:cNvSpPr/>
          <p:nvPr/>
        </p:nvSpPr>
        <p:spPr>
          <a:xfrm>
            <a:off x="208675" y="1033617"/>
            <a:ext cx="8683805" cy="5632311"/>
          </a:xfrm>
          <a:prstGeom prst="rect">
            <a:avLst/>
          </a:prstGeom>
        </p:spPr>
        <p:txBody>
          <a:bodyPr wrap="square" numCol="1" spcCol="72000">
            <a:spAutoFit/>
          </a:bodyPr>
          <a:lstStyle/>
          <a:p>
            <a:pPr marL="285750" indent="-285750">
              <a:buClr>
                <a:srgbClr val="C00000"/>
              </a:buClr>
              <a:buSzPct val="68000"/>
              <a:buFont typeface="Arial" panose="020B0604020202020204" pitchFamily="34" charset="0"/>
              <a:buChar char="►"/>
            </a:pPr>
            <a:r>
              <a:rPr lang="en-US" sz="1200" dirty="0"/>
              <a:t>To meet </a:t>
            </a:r>
            <a:r>
              <a:rPr lang="en-US" sz="1200" b="1" dirty="0"/>
              <a:t>P6-P8</a:t>
            </a:r>
            <a:r>
              <a:rPr lang="en-US" sz="1200" dirty="0"/>
              <a:t>, learners will evidence that they can plan for and set up, a face-to-face and a virtual meeting that they will book on behalf of a colleague/s, including producing all relevant documentation. They will also book appropriate venues in line with the requirements obtained from their colleague/s. When booking the venue/s they should evidence all relevant elements of teaching content 3.3 (e.g. that the venue is of an appropriate size and location, that any additional equipment is booked/requested (e.g. laptop, screen), that the required room layout is specified, that attendee requirements can be met (e.g. dietary or access requirements)). If the learner completes this at a venue that does not have a specific team to set up the tables/chairs in a meeting room, they will need to cover this aspect themselves.</a:t>
            </a:r>
          </a:p>
          <a:p>
            <a:pPr marL="285750" indent="-285750">
              <a:buClr>
                <a:srgbClr val="C00000"/>
              </a:buClr>
              <a:buSzPct val="68000"/>
              <a:buFont typeface="Arial" panose="020B0604020202020204" pitchFamily="34" charset="0"/>
              <a:buChar char="►"/>
            </a:pPr>
            <a:r>
              <a:rPr lang="en-US" sz="1200" dirty="0"/>
              <a:t>To meet </a:t>
            </a:r>
            <a:r>
              <a:rPr lang="en-US" sz="1200" b="1" dirty="0"/>
              <a:t>D2</a:t>
            </a:r>
            <a:r>
              <a:rPr lang="en-US" sz="1200" dirty="0"/>
              <a:t>, learners should set up appropriately named folders for a specific meeting group (i.e. where a series of meetings for that group will occur over a period of time). All documentation relating to the meetings should be stored within the folders using naming conventions that make them clearly identifiable and accessible to all who may need to access them (e.g. avoiding generic folder names such as ‘Emails/meeting emails’, and using something more identifiable such as ‘Invites &amp; responses’). Learners should also create a corresponding filing guide to ensure that others can adhere to their filing system</a:t>
            </a:r>
            <a:r>
              <a:rPr lang="en-US" sz="1200" dirty="0" smtClean="0"/>
              <a:t>.</a:t>
            </a:r>
          </a:p>
          <a:p>
            <a:pPr marL="285750" indent="-285750">
              <a:buClr>
                <a:srgbClr val="C00000"/>
              </a:buClr>
              <a:buSzPct val="68000"/>
              <a:buFont typeface="Arial" panose="020B0604020202020204" pitchFamily="34" charset="0"/>
              <a:buChar char="►"/>
            </a:pPr>
            <a:r>
              <a:rPr lang="en-US" sz="1200" dirty="0"/>
              <a:t>Teachers should ensure that learners within the same cohort create individual filing systems that relate to different meeting groups. We do not expect to see identical filing structures and guidance from all learners.</a:t>
            </a:r>
          </a:p>
          <a:p>
            <a:pPr marL="285750" indent="-285750">
              <a:buClr>
                <a:srgbClr val="C00000"/>
              </a:buClr>
              <a:buSzPct val="68000"/>
              <a:buFont typeface="Arial" panose="020B0604020202020204" pitchFamily="34" charset="0"/>
              <a:buChar char="►"/>
            </a:pPr>
            <a:r>
              <a:rPr lang="en-US" sz="1200" dirty="0"/>
              <a:t>In order to meet Grading Criteria </a:t>
            </a:r>
            <a:r>
              <a:rPr lang="en-US" sz="1200" b="1" dirty="0"/>
              <a:t>M4</a:t>
            </a:r>
            <a:r>
              <a:rPr lang="en-US" sz="1200" dirty="0"/>
              <a:t>, learners will use their initiative to check a meeting room in advance of the meetings that they have supported the organisation of, to ensure that all requirements have been met (i.e. the face-to-face meeting and the virtual meeting). They will be able to identify any issues with requirements and report these to their colleague/s for advice. </a:t>
            </a:r>
            <a:endParaRPr lang="en-US" sz="1200" dirty="0" smtClean="0"/>
          </a:p>
          <a:p>
            <a:pPr marL="285750" indent="-285750">
              <a:buClr>
                <a:srgbClr val="C00000"/>
              </a:buClr>
              <a:buSzPct val="68000"/>
              <a:buFont typeface="Arial" panose="020B0604020202020204" pitchFamily="34" charset="0"/>
              <a:buChar char="►"/>
            </a:pPr>
            <a:r>
              <a:rPr lang="en-US" sz="1200" dirty="0" smtClean="0"/>
              <a:t>To </a:t>
            </a:r>
            <a:r>
              <a:rPr lang="en-US" sz="1200" dirty="0"/>
              <a:t>meet </a:t>
            </a:r>
            <a:r>
              <a:rPr lang="en-US" sz="1200" b="1" dirty="0"/>
              <a:t>D3</a:t>
            </a:r>
            <a:r>
              <a:rPr lang="en-US" sz="1200" dirty="0"/>
              <a:t>, they will identify that there is an issue with the meeting set-up and independently address this in advance of the meeting starting, to ensure smooth running of the meeting on behalf of their colleague/s. Centres may need to simulate this aspect to ensure that a defect can be identified and addressed by the learner. The defect should not be the same for all learners within the same cohort.</a:t>
            </a:r>
          </a:p>
          <a:p>
            <a:pPr marL="285750" indent="-285750">
              <a:buClr>
                <a:srgbClr val="C00000"/>
              </a:buClr>
              <a:buSzPct val="68000"/>
              <a:buFont typeface="Arial" panose="020B0604020202020204" pitchFamily="34" charset="0"/>
              <a:buChar char="►"/>
            </a:pPr>
            <a:r>
              <a:rPr lang="en-US" sz="1200" b="1" dirty="0"/>
              <a:t>P9</a:t>
            </a:r>
            <a:r>
              <a:rPr lang="en-US" sz="1200" dirty="0"/>
              <a:t> requires learners to produce and dispatch all relevant meeting documentation in line with teaching content identified in 3.3 and 3.4.</a:t>
            </a:r>
          </a:p>
          <a:p>
            <a:pPr marL="285750" indent="-285750">
              <a:buClr>
                <a:srgbClr val="C00000"/>
              </a:buClr>
              <a:buSzPct val="68000"/>
              <a:buFont typeface="Arial" panose="020B0604020202020204" pitchFamily="34" charset="0"/>
              <a:buChar char="►"/>
            </a:pPr>
            <a:r>
              <a:rPr lang="en-US" sz="1200" b="1" dirty="0"/>
              <a:t>P10</a:t>
            </a:r>
            <a:r>
              <a:rPr lang="en-US" sz="1200" dirty="0"/>
              <a:t> requires learners to complete any standard follow-up procedures, following the meeting (e.g. dispatching minutes to relevant parties, dispatching copies of the presentation slides used). </a:t>
            </a:r>
            <a:endParaRPr lang="en-US" sz="1200" dirty="0" smtClean="0"/>
          </a:p>
          <a:p>
            <a:pPr marL="285750" indent="-285750">
              <a:buClr>
                <a:srgbClr val="C00000"/>
              </a:buClr>
              <a:buSzPct val="68000"/>
              <a:buFont typeface="Arial" panose="020B0604020202020204" pitchFamily="34" charset="0"/>
              <a:buChar char="►"/>
            </a:pPr>
            <a:r>
              <a:rPr lang="en-US" sz="1200" dirty="0" smtClean="0"/>
              <a:t>To </a:t>
            </a:r>
            <a:r>
              <a:rPr lang="en-US" sz="1200" dirty="0"/>
              <a:t>meet </a:t>
            </a:r>
            <a:r>
              <a:rPr lang="en-US" sz="1200" b="1" dirty="0"/>
              <a:t>D4</a:t>
            </a:r>
            <a:r>
              <a:rPr lang="en-US" sz="1200" dirty="0"/>
              <a:t>, learners must create a straightforward procedure for tracking that actions from a meeting are being completed by others as required. The procedure should include chasing outstanding actions and reporting progress on them to relevant personnel (e.g. the Chair of the meeting) in advance of the next scheduled meeting.</a:t>
            </a:r>
          </a:p>
        </p:txBody>
      </p:sp>
    </p:spTree>
    <p:extLst>
      <p:ext uri="{BB962C8B-B14F-4D97-AF65-F5344CB8AC3E}">
        <p14:creationId xmlns:p14="http://schemas.microsoft.com/office/powerpoint/2010/main" val="1391017648"/>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800" dirty="0" smtClean="0"/>
              <a:t>Learning Outcomes – LO2</a:t>
            </a:r>
            <a:endParaRPr lang="en-GB" sz="3800" b="1" dirty="0" smtClean="0"/>
          </a:p>
        </p:txBody>
      </p:sp>
      <p:sp>
        <p:nvSpPr>
          <p:cNvPr id="2" name="Rectangle 1"/>
          <p:cNvSpPr/>
          <p:nvPr/>
        </p:nvSpPr>
        <p:spPr>
          <a:xfrm>
            <a:off x="208675" y="1033617"/>
            <a:ext cx="8654642" cy="5632311"/>
          </a:xfrm>
          <a:prstGeom prst="rect">
            <a:avLst/>
          </a:prstGeom>
        </p:spPr>
        <p:txBody>
          <a:bodyPr wrap="square" numCol="1" spcCol="72000">
            <a:spAutoFit/>
          </a:bodyPr>
          <a:lstStyle/>
          <a:p>
            <a:r>
              <a:rPr lang="en-US" sz="1200" dirty="0" smtClean="0"/>
              <a:t>3.1 </a:t>
            </a:r>
            <a:r>
              <a:rPr lang="en-US" sz="1200" dirty="0"/>
              <a:t>How to plan for business meetings i.e. </a:t>
            </a:r>
          </a:p>
          <a:p>
            <a:pPr marL="171450" indent="-171450">
              <a:buClr>
                <a:srgbClr val="C00000"/>
              </a:buClr>
              <a:buFont typeface="Wingdings" panose="05000000000000000000" pitchFamily="2" charset="2"/>
              <a:buChar char="§"/>
            </a:pPr>
            <a:r>
              <a:rPr lang="en-GB" sz="1200" dirty="0" smtClean="0"/>
              <a:t>type </a:t>
            </a:r>
            <a:r>
              <a:rPr lang="en-GB" sz="1200" dirty="0"/>
              <a:t>of meeting i.e. </a:t>
            </a:r>
          </a:p>
          <a:p>
            <a:pPr marL="536575" indent="-171450">
              <a:buClr>
                <a:srgbClr val="C00000"/>
              </a:buClr>
              <a:buFont typeface="Courier New" panose="02070309020205020404" pitchFamily="49" charset="0"/>
              <a:buChar char="o"/>
            </a:pPr>
            <a:r>
              <a:rPr lang="en-GB" sz="1200" dirty="0" smtClean="0"/>
              <a:t>formal </a:t>
            </a:r>
            <a:endParaRPr lang="en-GB" sz="1200" dirty="0"/>
          </a:p>
          <a:p>
            <a:pPr marL="536575" indent="-171450">
              <a:buClr>
                <a:srgbClr val="C00000"/>
              </a:buClr>
              <a:buFont typeface="Courier New" panose="02070309020205020404" pitchFamily="49" charset="0"/>
              <a:buChar char="o"/>
            </a:pPr>
            <a:r>
              <a:rPr lang="en-GB" sz="1200" dirty="0" smtClean="0"/>
              <a:t>informal </a:t>
            </a:r>
            <a:endParaRPr lang="en-GB" sz="1200" dirty="0"/>
          </a:p>
          <a:p>
            <a:pPr marL="536575" indent="-171450">
              <a:buClr>
                <a:srgbClr val="C00000"/>
              </a:buClr>
              <a:buFont typeface="Courier New" panose="02070309020205020404" pitchFamily="49" charset="0"/>
              <a:buChar char="o"/>
            </a:pPr>
            <a:r>
              <a:rPr lang="en-GB" sz="1200" dirty="0" smtClean="0"/>
              <a:t>virtual </a:t>
            </a:r>
            <a:endParaRPr lang="en-GB" sz="1200" dirty="0"/>
          </a:p>
          <a:p>
            <a:pPr marL="536575" indent="-171450">
              <a:buClr>
                <a:srgbClr val="C00000"/>
              </a:buClr>
              <a:buFont typeface="Courier New" panose="02070309020205020404" pitchFamily="49" charset="0"/>
              <a:buChar char="o"/>
            </a:pPr>
            <a:r>
              <a:rPr lang="en-GB" sz="1200" dirty="0" smtClean="0"/>
              <a:t>internal </a:t>
            </a:r>
            <a:r>
              <a:rPr lang="en-GB" sz="1200" dirty="0"/>
              <a:t>attendees </a:t>
            </a:r>
          </a:p>
          <a:p>
            <a:pPr marL="536575" indent="-171450">
              <a:buClr>
                <a:srgbClr val="C00000"/>
              </a:buClr>
              <a:buFont typeface="Courier New" panose="02070309020205020404" pitchFamily="49" charset="0"/>
              <a:buChar char="o"/>
            </a:pPr>
            <a:r>
              <a:rPr lang="en-GB" sz="1200" dirty="0" smtClean="0"/>
              <a:t>external </a:t>
            </a:r>
            <a:r>
              <a:rPr lang="en-GB" sz="1200" dirty="0"/>
              <a:t>attendees </a:t>
            </a:r>
          </a:p>
          <a:p>
            <a:pPr marL="171450" indent="-171450">
              <a:buClr>
                <a:srgbClr val="C00000"/>
              </a:buClr>
              <a:buFont typeface="Wingdings" panose="05000000000000000000" pitchFamily="2" charset="2"/>
              <a:buChar char="§"/>
            </a:pPr>
            <a:r>
              <a:rPr lang="en-US" sz="1200" dirty="0" smtClean="0"/>
              <a:t>obtain </a:t>
            </a:r>
            <a:r>
              <a:rPr lang="en-US" sz="1200" dirty="0"/>
              <a:t>details of required attendees </a:t>
            </a:r>
          </a:p>
          <a:p>
            <a:pPr marL="171450" indent="-171450">
              <a:buClr>
                <a:srgbClr val="C00000"/>
              </a:buClr>
              <a:buFont typeface="Wingdings" panose="05000000000000000000" pitchFamily="2" charset="2"/>
              <a:buChar char="§"/>
            </a:pPr>
            <a:r>
              <a:rPr lang="en-US" sz="1200" dirty="0" smtClean="0"/>
              <a:t>identify </a:t>
            </a:r>
            <a:r>
              <a:rPr lang="en-US" sz="1200" dirty="0"/>
              <a:t>meeting roles (e.g. chair, minute taker) </a:t>
            </a:r>
          </a:p>
          <a:p>
            <a:pPr marL="171450" indent="-171450">
              <a:buClr>
                <a:srgbClr val="C00000"/>
              </a:buClr>
              <a:buFont typeface="Wingdings" panose="05000000000000000000" pitchFamily="2" charset="2"/>
              <a:buChar char="§"/>
            </a:pPr>
            <a:r>
              <a:rPr lang="en-US" sz="1200" dirty="0" smtClean="0"/>
              <a:t>establish </a:t>
            </a:r>
            <a:r>
              <a:rPr lang="en-US" sz="1200" dirty="0"/>
              <a:t>type of venue required i.e. </a:t>
            </a:r>
          </a:p>
          <a:p>
            <a:pPr marL="536575" indent="-171450">
              <a:buClr>
                <a:srgbClr val="C00000"/>
              </a:buClr>
              <a:buFont typeface="Courier New" panose="02070309020205020404" pitchFamily="49" charset="0"/>
              <a:buChar char="o"/>
            </a:pPr>
            <a:r>
              <a:rPr lang="en-GB" sz="1200" dirty="0" smtClean="0"/>
              <a:t>internal </a:t>
            </a:r>
            <a:r>
              <a:rPr lang="en-GB" sz="1200" dirty="0"/>
              <a:t>meeting room </a:t>
            </a:r>
          </a:p>
          <a:p>
            <a:pPr marL="536575" indent="-171450">
              <a:buClr>
                <a:srgbClr val="C00000"/>
              </a:buClr>
              <a:buFont typeface="Courier New" panose="02070309020205020404" pitchFamily="49" charset="0"/>
              <a:buChar char="o"/>
            </a:pPr>
            <a:r>
              <a:rPr lang="en-GB" sz="1200" dirty="0" smtClean="0"/>
              <a:t>external </a:t>
            </a:r>
            <a:r>
              <a:rPr lang="en-GB" sz="1200" dirty="0"/>
              <a:t>venue </a:t>
            </a:r>
          </a:p>
          <a:p>
            <a:pPr marL="536575" indent="-171450">
              <a:buClr>
                <a:srgbClr val="C00000"/>
              </a:buClr>
              <a:buFont typeface="Courier New" panose="02070309020205020404" pitchFamily="49" charset="0"/>
              <a:buChar char="o"/>
            </a:pPr>
            <a:r>
              <a:rPr lang="en-GB" sz="1200" dirty="0" smtClean="0"/>
              <a:t>virtual </a:t>
            </a:r>
            <a:r>
              <a:rPr lang="en-GB" sz="1200" dirty="0"/>
              <a:t>meeting </a:t>
            </a:r>
          </a:p>
          <a:p>
            <a:pPr marL="171450" indent="-171450">
              <a:buClr>
                <a:srgbClr val="C00000"/>
              </a:buClr>
              <a:buFont typeface="Wingdings" panose="05000000000000000000" pitchFamily="2" charset="2"/>
              <a:buChar char="§"/>
            </a:pPr>
            <a:r>
              <a:rPr lang="en-US" sz="1200" dirty="0" smtClean="0"/>
              <a:t>establish </a:t>
            </a:r>
            <a:r>
              <a:rPr lang="en-US" sz="1200" dirty="0"/>
              <a:t>facilities and equipment required (e.g. laptop, screen, hands-free phone, consider the potential needs of attendees (e.g. access arrangements, dietary requirements</a:t>
            </a:r>
            <a:r>
              <a:rPr lang="en-US" sz="1200" dirty="0" smtClean="0"/>
              <a:t>))</a:t>
            </a:r>
          </a:p>
          <a:p>
            <a:pPr marL="171450" indent="-171450">
              <a:buClr>
                <a:srgbClr val="C00000"/>
              </a:buClr>
              <a:buFont typeface="Wingdings" panose="05000000000000000000" pitchFamily="2" charset="2"/>
              <a:buChar char="§"/>
            </a:pPr>
            <a:r>
              <a:rPr lang="en-US" sz="1200" dirty="0" smtClean="0"/>
              <a:t>travel </a:t>
            </a:r>
            <a:r>
              <a:rPr lang="en-US" sz="1200" dirty="0"/>
              <a:t>constraints of attendees (e.g. geographical location and the impact on travel, start/finish times) </a:t>
            </a:r>
          </a:p>
          <a:p>
            <a:r>
              <a:rPr lang="en-US" sz="1200" dirty="0" smtClean="0"/>
              <a:t>3.2 </a:t>
            </a:r>
            <a:r>
              <a:rPr lang="en-US" sz="1200" dirty="0"/>
              <a:t>How to produce documentation required for business meetings i.e. </a:t>
            </a:r>
          </a:p>
          <a:p>
            <a:pPr marL="171450" indent="-171450">
              <a:buClr>
                <a:srgbClr val="C00000"/>
              </a:buClr>
              <a:buFont typeface="Wingdings" panose="05000000000000000000" pitchFamily="2" charset="2"/>
              <a:buChar char="§"/>
            </a:pPr>
            <a:r>
              <a:rPr lang="en-GB" sz="1200" dirty="0" smtClean="0"/>
              <a:t>invitations </a:t>
            </a:r>
            <a:endParaRPr lang="en-GB" sz="1200" dirty="0"/>
          </a:p>
          <a:p>
            <a:pPr marL="171450" indent="-171450">
              <a:buClr>
                <a:srgbClr val="C00000"/>
              </a:buClr>
              <a:buFont typeface="Wingdings" panose="05000000000000000000" pitchFamily="2" charset="2"/>
              <a:buChar char="§"/>
            </a:pPr>
            <a:r>
              <a:rPr lang="en-GB" sz="1200" dirty="0" smtClean="0"/>
              <a:t>agenda </a:t>
            </a:r>
            <a:endParaRPr lang="en-GB" sz="1200" dirty="0"/>
          </a:p>
          <a:p>
            <a:pPr marL="171450" indent="-171450">
              <a:buClr>
                <a:srgbClr val="C00000"/>
              </a:buClr>
              <a:buFont typeface="Wingdings" panose="05000000000000000000" pitchFamily="2" charset="2"/>
              <a:buChar char="§"/>
            </a:pPr>
            <a:r>
              <a:rPr lang="en-GB" sz="1200" dirty="0" smtClean="0"/>
              <a:t>sign-in </a:t>
            </a:r>
            <a:r>
              <a:rPr lang="en-GB" sz="1200" dirty="0"/>
              <a:t>sheet </a:t>
            </a:r>
          </a:p>
          <a:p>
            <a:pPr marL="171450" indent="-171450">
              <a:buClr>
                <a:srgbClr val="C00000"/>
              </a:buClr>
              <a:buFont typeface="Wingdings" panose="05000000000000000000" pitchFamily="2" charset="2"/>
              <a:buChar char="§"/>
            </a:pPr>
            <a:r>
              <a:rPr lang="en-US" sz="1200" dirty="0" smtClean="0"/>
              <a:t>delegate </a:t>
            </a:r>
            <a:r>
              <a:rPr lang="en-US" sz="1200" dirty="0"/>
              <a:t>packs (e.g. including agenda, copy of presentation printouts) </a:t>
            </a:r>
          </a:p>
          <a:p>
            <a:r>
              <a:rPr lang="en-US" sz="1200" dirty="0" smtClean="0"/>
              <a:t>3.3 </a:t>
            </a:r>
            <a:r>
              <a:rPr lang="en-US" sz="1200" dirty="0"/>
              <a:t>How to set up business meetings i.e. </a:t>
            </a:r>
          </a:p>
          <a:p>
            <a:pPr marL="171450" indent="-171450">
              <a:buClr>
                <a:srgbClr val="C00000"/>
              </a:buClr>
              <a:buFont typeface="Wingdings" panose="05000000000000000000" pitchFamily="2" charset="2"/>
              <a:buChar char="§"/>
            </a:pPr>
            <a:r>
              <a:rPr lang="en-US" sz="1200" dirty="0" smtClean="0"/>
              <a:t>send </a:t>
            </a:r>
            <a:r>
              <a:rPr lang="en-US" sz="1200" dirty="0"/>
              <a:t>invites and log returns (e.g. meeting wizard) </a:t>
            </a:r>
          </a:p>
          <a:p>
            <a:pPr marL="171450" indent="-171450">
              <a:buClr>
                <a:srgbClr val="C00000"/>
              </a:buClr>
              <a:buFont typeface="Wingdings" panose="05000000000000000000" pitchFamily="2" charset="2"/>
              <a:buChar char="§"/>
            </a:pPr>
            <a:r>
              <a:rPr lang="en-US" sz="1200" dirty="0" smtClean="0"/>
              <a:t>confirm </a:t>
            </a:r>
            <a:r>
              <a:rPr lang="en-US" sz="1200" dirty="0"/>
              <a:t>meeting arrangement details (e.g. confirmation of venue/times, log-in details for virtual meetings) </a:t>
            </a:r>
          </a:p>
          <a:p>
            <a:pPr marL="171450" indent="-171450">
              <a:buClr>
                <a:srgbClr val="C00000"/>
              </a:buClr>
              <a:buFont typeface="Wingdings" panose="05000000000000000000" pitchFamily="2" charset="2"/>
              <a:buChar char="§"/>
            </a:pPr>
            <a:r>
              <a:rPr lang="en-US" sz="1200" dirty="0" smtClean="0"/>
              <a:t>book </a:t>
            </a:r>
            <a:r>
              <a:rPr lang="en-US" sz="1200" dirty="0"/>
              <a:t>venue according to requirements (e.g. room size, location, IT facilities, attendee needs) </a:t>
            </a:r>
          </a:p>
          <a:p>
            <a:pPr marL="171450" indent="-171450">
              <a:buClr>
                <a:srgbClr val="C00000"/>
              </a:buClr>
              <a:buFont typeface="Wingdings" panose="05000000000000000000" pitchFamily="2" charset="2"/>
              <a:buChar char="§"/>
            </a:pPr>
            <a:r>
              <a:rPr lang="en-US" sz="1200" dirty="0" smtClean="0"/>
              <a:t>book </a:t>
            </a:r>
            <a:r>
              <a:rPr lang="en-US" sz="1200" dirty="0"/>
              <a:t>or ensure availability of resources (e.g. laptop, screen, hands-free phone) </a:t>
            </a:r>
          </a:p>
          <a:p>
            <a:pPr marL="171450" indent="-171450">
              <a:buClr>
                <a:srgbClr val="C00000"/>
              </a:buClr>
              <a:buFont typeface="Wingdings" panose="05000000000000000000" pitchFamily="2" charset="2"/>
              <a:buChar char="§"/>
            </a:pPr>
            <a:r>
              <a:rPr lang="en-US" sz="1200" dirty="0" smtClean="0"/>
              <a:t>specify </a:t>
            </a:r>
            <a:r>
              <a:rPr lang="en-US" sz="1200" dirty="0"/>
              <a:t>meeting room set-up (e.g. tables, chairs, required meeting documentation) </a:t>
            </a:r>
          </a:p>
          <a:p>
            <a:r>
              <a:rPr lang="en-US" sz="1200" dirty="0" smtClean="0"/>
              <a:t>3.4 </a:t>
            </a:r>
            <a:r>
              <a:rPr lang="en-US" sz="1200" dirty="0"/>
              <a:t>How to complete follow-up tasks for business meetings i.e. </a:t>
            </a:r>
          </a:p>
          <a:p>
            <a:pPr marL="171450" indent="-171450">
              <a:buClr>
                <a:srgbClr val="C00000"/>
              </a:buClr>
              <a:buFont typeface="Wingdings" panose="05000000000000000000" pitchFamily="2" charset="2"/>
              <a:buChar char="§"/>
            </a:pPr>
            <a:r>
              <a:rPr lang="en-US" sz="1200" dirty="0" smtClean="0"/>
              <a:t>distribute </a:t>
            </a:r>
            <a:r>
              <a:rPr lang="en-US" sz="1200" dirty="0"/>
              <a:t>required documentation (e.g. copy of completed minutes, copies of presentation slides) </a:t>
            </a:r>
          </a:p>
          <a:p>
            <a:pPr marL="171450" indent="-171450">
              <a:buClr>
                <a:srgbClr val="C00000"/>
              </a:buClr>
              <a:buFont typeface="Wingdings" panose="05000000000000000000" pitchFamily="2" charset="2"/>
              <a:buChar char="§"/>
            </a:pPr>
            <a:r>
              <a:rPr lang="en-US" sz="1200" dirty="0" smtClean="0"/>
              <a:t>track </a:t>
            </a:r>
            <a:r>
              <a:rPr lang="en-US" sz="1200" dirty="0"/>
              <a:t>action points to ensure they are followed up </a:t>
            </a:r>
          </a:p>
        </p:txBody>
      </p:sp>
    </p:spTree>
    <p:extLst>
      <p:ext uri="{BB962C8B-B14F-4D97-AF65-F5344CB8AC3E}">
        <p14:creationId xmlns:p14="http://schemas.microsoft.com/office/powerpoint/2010/main" val="415262114"/>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200" dirty="0" smtClean="0"/>
              <a:t>P6.1 – Plan for a Business Meeting - Types</a:t>
            </a:r>
            <a:endParaRPr lang="en-GB" sz="3200" b="1" dirty="0" smtClean="0"/>
          </a:p>
        </p:txBody>
      </p:sp>
      <p:sp>
        <p:nvSpPr>
          <p:cNvPr id="2" name="Rectangle 1"/>
          <p:cNvSpPr/>
          <p:nvPr/>
        </p:nvSpPr>
        <p:spPr>
          <a:xfrm>
            <a:off x="208675" y="1033617"/>
            <a:ext cx="7099629" cy="5847755"/>
          </a:xfrm>
          <a:prstGeom prst="rect">
            <a:avLst/>
          </a:prstGeom>
        </p:spPr>
        <p:txBody>
          <a:bodyPr wrap="square" numCol="1" spcCol="72000">
            <a:spAutoFit/>
          </a:bodyPr>
          <a:lstStyle/>
          <a:p>
            <a:pPr marL="285750" indent="-285750">
              <a:buClr>
                <a:srgbClr val="C00000"/>
              </a:buClr>
              <a:buSzPct val="68000"/>
              <a:buFont typeface="Arial" panose="020B0604020202020204" pitchFamily="34" charset="0"/>
              <a:buChar char="►"/>
            </a:pPr>
            <a:r>
              <a:rPr lang="en-US" sz="1680" dirty="0" smtClean="0"/>
              <a:t>For P6 you need to evidence that you can set up a face-to-face meeting for </a:t>
            </a:r>
            <a:r>
              <a:rPr lang="en-US" sz="1680" dirty="0"/>
              <a:t>a </a:t>
            </a:r>
            <a:r>
              <a:rPr lang="en-US" sz="1680" dirty="0" smtClean="0"/>
              <a:t>specified business meeting. Before you start the meeting you need to create a report that describes the facets and factors of meetings. </a:t>
            </a:r>
          </a:p>
          <a:p>
            <a:pPr marL="285750" indent="-285750">
              <a:buClr>
                <a:srgbClr val="C00000"/>
              </a:buClr>
              <a:buSzPct val="68000"/>
              <a:buFont typeface="Arial" panose="020B0604020202020204" pitchFamily="34" charset="0"/>
              <a:buChar char="►"/>
            </a:pPr>
            <a:r>
              <a:rPr lang="en-US" sz="1680" dirty="0" smtClean="0"/>
              <a:t>There are different types of </a:t>
            </a:r>
            <a:r>
              <a:rPr lang="en-US" sz="1680" dirty="0"/>
              <a:t>meeting </a:t>
            </a:r>
            <a:r>
              <a:rPr lang="en-US" sz="1680" dirty="0" smtClean="0"/>
              <a:t>and each type depends on the nature and factors involved in the meeting. </a:t>
            </a:r>
            <a:endParaRPr lang="en-US" sz="1680" dirty="0"/>
          </a:p>
          <a:p>
            <a:pPr marL="622300" lvl="1" indent="-285750">
              <a:buClr>
                <a:srgbClr val="C00000"/>
              </a:buClr>
              <a:buSzPct val="68000"/>
              <a:buFont typeface="Wingdings" panose="05000000000000000000" pitchFamily="2" charset="2"/>
              <a:buChar char="§"/>
            </a:pPr>
            <a:r>
              <a:rPr lang="en-US" sz="1680" b="1" dirty="0"/>
              <a:t>formal</a:t>
            </a:r>
            <a:r>
              <a:rPr lang="en-US" sz="1680" dirty="0"/>
              <a:t> </a:t>
            </a:r>
            <a:r>
              <a:rPr lang="en-US" sz="1680" dirty="0" smtClean="0"/>
              <a:t>– this means there should be an agenda, a prepared room, invites, have a structure and outcome, there should be feedback and discussion and both parties should have a say. For example a parent teacher meeting.</a:t>
            </a:r>
            <a:endParaRPr lang="en-US" sz="1680" dirty="0"/>
          </a:p>
          <a:p>
            <a:pPr marL="622300" lvl="1" indent="-285750">
              <a:buClr>
                <a:srgbClr val="C00000"/>
              </a:buClr>
              <a:buSzPct val="68000"/>
              <a:buFont typeface="Wingdings" panose="05000000000000000000" pitchFamily="2" charset="2"/>
              <a:buChar char="§"/>
            </a:pPr>
            <a:r>
              <a:rPr lang="en-US" sz="1680" b="1" dirty="0"/>
              <a:t>informal</a:t>
            </a:r>
            <a:r>
              <a:rPr lang="en-US" sz="1680" dirty="0"/>
              <a:t> </a:t>
            </a:r>
            <a:r>
              <a:rPr lang="en-US" sz="1680" dirty="0" smtClean="0"/>
              <a:t>– this has no agenda, can be quicker, can involve more than two people and can be something as simple as a discussion or to pass on information. For example two staff discussion a students in the corridor.</a:t>
            </a:r>
            <a:endParaRPr lang="en-US" sz="1680" dirty="0"/>
          </a:p>
          <a:p>
            <a:pPr marL="622300" lvl="1" indent="-285750">
              <a:buClr>
                <a:srgbClr val="C00000"/>
              </a:buClr>
              <a:buSzPct val="68000"/>
              <a:buFont typeface="Wingdings" panose="05000000000000000000" pitchFamily="2" charset="2"/>
              <a:buChar char="§"/>
            </a:pPr>
            <a:r>
              <a:rPr lang="en-US" sz="1680" b="1" dirty="0"/>
              <a:t>virtual</a:t>
            </a:r>
            <a:r>
              <a:rPr lang="en-US" sz="1680" dirty="0"/>
              <a:t> </a:t>
            </a:r>
            <a:r>
              <a:rPr lang="en-US" sz="1680" dirty="0" smtClean="0"/>
              <a:t>– This happens usually online where one party is distant, mutually agreed times and involves hardware. Can be formal like an interview, or informal like asking for telephone support.</a:t>
            </a:r>
            <a:endParaRPr lang="en-US" sz="1680" dirty="0"/>
          </a:p>
          <a:p>
            <a:pPr marL="622300" lvl="1" indent="-285750">
              <a:buClr>
                <a:srgbClr val="C00000"/>
              </a:buClr>
              <a:buSzPct val="68000"/>
              <a:buFont typeface="Wingdings" panose="05000000000000000000" pitchFamily="2" charset="2"/>
              <a:buChar char="§"/>
            </a:pPr>
            <a:r>
              <a:rPr lang="en-US" sz="1680" b="1" dirty="0"/>
              <a:t>internal attendees </a:t>
            </a:r>
            <a:r>
              <a:rPr lang="en-US" sz="1680" dirty="0" smtClean="0"/>
              <a:t>– these are people within your business or school who do not have to travel for the meeting.</a:t>
            </a:r>
            <a:endParaRPr lang="en-US" sz="1680" dirty="0"/>
          </a:p>
          <a:p>
            <a:pPr marL="622300" lvl="1" indent="-285750">
              <a:buClr>
                <a:srgbClr val="C00000"/>
              </a:buClr>
              <a:buSzPct val="68000"/>
              <a:buFont typeface="Wingdings" panose="05000000000000000000" pitchFamily="2" charset="2"/>
              <a:buChar char="§"/>
            </a:pPr>
            <a:r>
              <a:rPr lang="en-US" sz="1680" b="1" dirty="0"/>
              <a:t>external attendees </a:t>
            </a:r>
            <a:r>
              <a:rPr lang="en-US" sz="1680" dirty="0" smtClean="0"/>
              <a:t>– these are suppliers, parents, other school teachers etc. who need to travel.</a:t>
            </a:r>
            <a:endParaRPr lang="en-US" sz="1680" dirty="0"/>
          </a:p>
          <a:p>
            <a:pPr>
              <a:buClr>
                <a:srgbClr val="C00000"/>
              </a:buClr>
              <a:buSzPct val="68000"/>
            </a:pPr>
            <a:r>
              <a:rPr lang="en-US" sz="1680" b="1" dirty="0" smtClean="0">
                <a:solidFill>
                  <a:srgbClr val="FF0000"/>
                </a:solidFill>
              </a:rPr>
              <a:t>P6.1 </a:t>
            </a:r>
            <a:r>
              <a:rPr lang="en-US" sz="1680" b="1" dirty="0" smtClean="0">
                <a:solidFill>
                  <a:srgbClr val="FF0000"/>
                </a:solidFill>
              </a:rPr>
              <a:t>– Task 01 </a:t>
            </a:r>
            <a:r>
              <a:rPr lang="en-US" sz="1680" dirty="0" smtClean="0">
                <a:solidFill>
                  <a:srgbClr val="FF0000"/>
                </a:solidFill>
              </a:rPr>
              <a:t>– </a:t>
            </a:r>
            <a:r>
              <a:rPr lang="en-US" sz="1680" dirty="0" smtClean="0">
                <a:solidFill>
                  <a:srgbClr val="FF0000"/>
                </a:solidFill>
              </a:rPr>
              <a:t>Discuss with example, the different forms of meeting.</a:t>
            </a:r>
            <a:endParaRPr lang="en-US" sz="1680" dirty="0">
              <a:solidFill>
                <a:srgbClr val="FF0000"/>
              </a:solidFill>
            </a:endParaRPr>
          </a:p>
        </p:txBody>
      </p:sp>
      <p:pic>
        <p:nvPicPr>
          <p:cNvPr id="3" name="Picture 2" descr="Image result for meeting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08304" y="1110207"/>
            <a:ext cx="1584176" cy="893638"/>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4" descr="Image result for meeting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08304" y="2080435"/>
            <a:ext cx="1584176" cy="752847"/>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6" descr="Image result for one to one meetin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28798"/>
          <a:stretch/>
        </p:blipFill>
        <p:spPr bwMode="auto">
          <a:xfrm>
            <a:off x="7308304" y="2975206"/>
            <a:ext cx="1562968" cy="153659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8" descr="Image result for virtual meeting"/>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a:stretch/>
        </p:blipFill>
        <p:spPr bwMode="auto">
          <a:xfrm>
            <a:off x="7308304" y="4653721"/>
            <a:ext cx="1576123" cy="11238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83932129"/>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2800" dirty="0" smtClean="0"/>
              <a:t>P6.2 – Plan for a Business Meeting - Requirements</a:t>
            </a:r>
            <a:endParaRPr lang="en-GB" sz="2800" b="1" dirty="0" smtClean="0"/>
          </a:p>
        </p:txBody>
      </p:sp>
      <p:sp>
        <p:nvSpPr>
          <p:cNvPr id="2" name="Rectangle 1"/>
          <p:cNvSpPr/>
          <p:nvPr/>
        </p:nvSpPr>
        <p:spPr>
          <a:xfrm>
            <a:off x="208675" y="1033617"/>
            <a:ext cx="8683805" cy="5847755"/>
          </a:xfrm>
          <a:prstGeom prst="rect">
            <a:avLst/>
          </a:prstGeom>
        </p:spPr>
        <p:txBody>
          <a:bodyPr wrap="square" numCol="1" spcCol="72000">
            <a:spAutoFit/>
          </a:bodyPr>
          <a:lstStyle/>
          <a:p>
            <a:pPr marL="285750" indent="-285750">
              <a:buClr>
                <a:srgbClr val="C00000"/>
              </a:buClr>
              <a:buSzPct val="68000"/>
              <a:buFont typeface="Arial" panose="020B0604020202020204" pitchFamily="34" charset="0"/>
              <a:buChar char="►"/>
            </a:pPr>
            <a:r>
              <a:rPr lang="en-US" sz="1670" dirty="0" smtClean="0"/>
              <a:t>For every meeting that requires planning (internal or external but usually formal) there are requirements that should be made beforehand to make the meeting more successful.</a:t>
            </a:r>
          </a:p>
          <a:p>
            <a:pPr marL="742950" lvl="1" indent="-285750">
              <a:buClr>
                <a:srgbClr val="C00000"/>
              </a:buClr>
              <a:buSzPct val="100000"/>
              <a:buFont typeface="Wingdings" panose="05000000000000000000" pitchFamily="2" charset="2"/>
              <a:buChar char="§"/>
            </a:pPr>
            <a:r>
              <a:rPr lang="en-US" sz="1670" b="1" dirty="0" smtClean="0"/>
              <a:t>obtain </a:t>
            </a:r>
            <a:r>
              <a:rPr lang="en-US" sz="1670" b="1" dirty="0"/>
              <a:t>details of required attendees </a:t>
            </a:r>
            <a:r>
              <a:rPr lang="en-US" sz="1670" dirty="0" smtClean="0"/>
              <a:t>– you should know something about everyone in the meeting, their job roles, responsibilities and </a:t>
            </a:r>
            <a:r>
              <a:rPr lang="en-US" sz="1670" dirty="0"/>
              <a:t>specific requirements. </a:t>
            </a:r>
            <a:r>
              <a:rPr lang="en-US" sz="1670" dirty="0" smtClean="0"/>
              <a:t>Without these meeting take too long ordering.</a:t>
            </a:r>
            <a:endParaRPr lang="en-US" sz="1670" dirty="0"/>
          </a:p>
          <a:p>
            <a:pPr marL="742950" lvl="1" indent="-285750">
              <a:buClr>
                <a:srgbClr val="C00000"/>
              </a:buClr>
              <a:buSzPct val="100000"/>
              <a:buFont typeface="Wingdings" panose="05000000000000000000" pitchFamily="2" charset="2"/>
              <a:buChar char="§"/>
            </a:pPr>
            <a:r>
              <a:rPr lang="en-US" sz="1670" b="1" dirty="0"/>
              <a:t>identify meeting roles </a:t>
            </a:r>
            <a:r>
              <a:rPr lang="en-US" sz="1670" dirty="0"/>
              <a:t>(e.g. chair, minute taker) </a:t>
            </a:r>
            <a:r>
              <a:rPr lang="en-US" sz="1670" dirty="0" smtClean="0"/>
              <a:t>– someone has to lead, someone has to take notes, all formal meetings should be fed back in minute form as there is a lot to remember.</a:t>
            </a:r>
            <a:endParaRPr lang="en-US" sz="1670" dirty="0"/>
          </a:p>
          <a:p>
            <a:pPr marL="742950" lvl="1" indent="-285750">
              <a:buClr>
                <a:srgbClr val="C00000"/>
              </a:buClr>
              <a:buSzPct val="100000"/>
              <a:buFont typeface="Wingdings" panose="05000000000000000000" pitchFamily="2" charset="2"/>
              <a:buChar char="§"/>
            </a:pPr>
            <a:r>
              <a:rPr lang="en-US" sz="1670" b="1" dirty="0"/>
              <a:t>establish type of venue required </a:t>
            </a:r>
            <a:r>
              <a:rPr lang="en-US" sz="1670" dirty="0" smtClean="0"/>
              <a:t>– the type of meeting can determine the place, time and style. For instance -</a:t>
            </a:r>
            <a:endParaRPr lang="en-US" sz="1670" dirty="0"/>
          </a:p>
          <a:p>
            <a:pPr marL="1200150" lvl="2" indent="-285750">
              <a:buClr>
                <a:srgbClr val="C00000"/>
              </a:buClr>
              <a:buSzPct val="100000"/>
              <a:buFont typeface="Wingdings" panose="05000000000000000000" pitchFamily="2" charset="2"/>
              <a:buChar char="§"/>
            </a:pPr>
            <a:r>
              <a:rPr lang="en-US" sz="1670" b="1" dirty="0"/>
              <a:t>internal meeting room </a:t>
            </a:r>
            <a:r>
              <a:rPr lang="en-US" sz="1670" dirty="0" smtClean="0"/>
              <a:t>– small room and only a few people, but also more personal and formal, may not have a projector and only one table.</a:t>
            </a:r>
            <a:endParaRPr lang="en-US" sz="1670" dirty="0"/>
          </a:p>
          <a:p>
            <a:pPr marL="1200150" lvl="2" indent="-285750">
              <a:buClr>
                <a:srgbClr val="C00000"/>
              </a:buClr>
              <a:buSzPct val="100000"/>
              <a:buFont typeface="Wingdings" panose="05000000000000000000" pitchFamily="2" charset="2"/>
              <a:buChar char="§"/>
            </a:pPr>
            <a:r>
              <a:rPr lang="en-US" sz="1670" b="1" dirty="0"/>
              <a:t>external venue </a:t>
            </a:r>
            <a:r>
              <a:rPr lang="en-US" sz="1670" dirty="0" smtClean="0"/>
              <a:t>– takes a lot of organising, booking, transport, managed diaries etc. Also needs equipment prepared beforehand.</a:t>
            </a:r>
            <a:endParaRPr lang="en-US" sz="1670" dirty="0"/>
          </a:p>
          <a:p>
            <a:pPr marL="1200150" lvl="2" indent="-285750">
              <a:buClr>
                <a:srgbClr val="C00000"/>
              </a:buClr>
              <a:buSzPct val="100000"/>
              <a:buFont typeface="Wingdings" panose="05000000000000000000" pitchFamily="2" charset="2"/>
              <a:buChar char="§"/>
            </a:pPr>
            <a:r>
              <a:rPr lang="en-US" sz="1670" dirty="0"/>
              <a:t>virtual meeting </a:t>
            </a:r>
            <a:r>
              <a:rPr lang="en-US" sz="1670" dirty="0" smtClean="0"/>
              <a:t>– times, dates, and relies on hardware.</a:t>
            </a:r>
            <a:endParaRPr lang="en-US" sz="1670" dirty="0"/>
          </a:p>
          <a:p>
            <a:pPr marL="742950" lvl="1" indent="-285750">
              <a:buClr>
                <a:srgbClr val="C00000"/>
              </a:buClr>
              <a:buSzPct val="100000"/>
              <a:buFont typeface="Wingdings" panose="05000000000000000000" pitchFamily="2" charset="2"/>
              <a:buChar char="§"/>
            </a:pPr>
            <a:r>
              <a:rPr lang="en-US" sz="1670" b="1" dirty="0"/>
              <a:t>establish facilities and equipment required </a:t>
            </a:r>
            <a:r>
              <a:rPr lang="en-US" sz="1670" dirty="0"/>
              <a:t>(e.g. laptop, screen, hands-free phone, consider the potential needs of attendees (e.g. access arrangements, dietary requirements</a:t>
            </a:r>
            <a:r>
              <a:rPr lang="en-US" sz="1670" dirty="0" smtClean="0"/>
              <a:t>)) – needs to be done beforehand, specifically a formal and external meeting with invited attendees.</a:t>
            </a:r>
          </a:p>
          <a:p>
            <a:pPr>
              <a:buClr>
                <a:srgbClr val="C00000"/>
              </a:buClr>
              <a:buSzPct val="100000"/>
            </a:pPr>
            <a:r>
              <a:rPr lang="en-US" sz="1670" b="1" dirty="0" smtClean="0">
                <a:solidFill>
                  <a:srgbClr val="FF0000"/>
                </a:solidFill>
              </a:rPr>
              <a:t>P6.2 – Task 02 - </a:t>
            </a:r>
            <a:r>
              <a:rPr lang="en-US" sz="1670" dirty="0" smtClean="0">
                <a:solidFill>
                  <a:srgbClr val="FF0000"/>
                </a:solidFill>
              </a:rPr>
              <a:t>Discuss in a report with examples the different requirements for a meeting.</a:t>
            </a:r>
            <a:endParaRPr lang="en-US" sz="1670" dirty="0">
              <a:solidFill>
                <a:srgbClr val="FF0000"/>
              </a:solidFill>
            </a:endParaRPr>
          </a:p>
        </p:txBody>
      </p:sp>
    </p:spTree>
    <p:extLst>
      <p:ext uri="{BB962C8B-B14F-4D97-AF65-F5344CB8AC3E}">
        <p14:creationId xmlns:p14="http://schemas.microsoft.com/office/powerpoint/2010/main" val="1028823414"/>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600" dirty="0" smtClean="0"/>
              <a:t>P6.3 – Plan for a Business Meeting</a:t>
            </a:r>
            <a:endParaRPr lang="en-GB" sz="3600" b="1" dirty="0" smtClean="0"/>
          </a:p>
        </p:txBody>
      </p:sp>
      <p:sp>
        <p:nvSpPr>
          <p:cNvPr id="2" name="Rectangle 1"/>
          <p:cNvSpPr/>
          <p:nvPr/>
        </p:nvSpPr>
        <p:spPr>
          <a:xfrm>
            <a:off x="208675" y="1033617"/>
            <a:ext cx="6955613" cy="5553828"/>
          </a:xfrm>
          <a:prstGeom prst="rect">
            <a:avLst/>
          </a:prstGeom>
        </p:spPr>
        <p:txBody>
          <a:bodyPr wrap="square" numCol="1" spcCol="72000">
            <a:spAutoFit/>
          </a:bodyPr>
          <a:lstStyle/>
          <a:p>
            <a:pPr marL="285750" indent="-285750">
              <a:buClr>
                <a:srgbClr val="C00000"/>
              </a:buClr>
              <a:buSzPct val="68000"/>
              <a:buFont typeface="Arial" panose="020B0604020202020204" pitchFamily="34" charset="0"/>
              <a:buChar char="►"/>
            </a:pPr>
            <a:r>
              <a:rPr lang="en-US" sz="1690" dirty="0" smtClean="0"/>
              <a:t>For P6.3 and part of this unit you need to plan two actual formal meetings. This part of the project will be difficult to do without going ahead with the meeting but can be done. Better to have the meeting.</a:t>
            </a:r>
          </a:p>
          <a:p>
            <a:pPr marL="285750" indent="-285750">
              <a:buClr>
                <a:srgbClr val="C00000"/>
              </a:buClr>
              <a:buSzPct val="68000"/>
              <a:buFont typeface="Arial" panose="020B0604020202020204" pitchFamily="34" charset="0"/>
              <a:buChar char="►"/>
            </a:pPr>
            <a:r>
              <a:rPr lang="en-US" sz="1690" dirty="0" smtClean="0"/>
              <a:t>The first meeting has to meet the criteria for 6.1 and 6.2 and should take place in the school, with the support of your teachers and meet the criteria including minutes, the use of equipment of some kind and involve a room booking. </a:t>
            </a:r>
          </a:p>
          <a:p>
            <a:pPr marL="285750" indent="-285750">
              <a:buClr>
                <a:srgbClr val="C00000"/>
              </a:buClr>
              <a:buSzPct val="68000"/>
              <a:buFont typeface="Arial" panose="020B0604020202020204" pitchFamily="34" charset="0"/>
              <a:buChar char="►"/>
            </a:pPr>
            <a:r>
              <a:rPr lang="en-US" sz="1690" dirty="0" smtClean="0"/>
              <a:t>For this I would use the student council meeting, organised so that they invite two staff members (needed for a merit task) and will need a laptop and a projector, therefor they will need a room to host this.</a:t>
            </a:r>
          </a:p>
          <a:p>
            <a:pPr marL="285750" indent="-285750">
              <a:buClr>
                <a:srgbClr val="C00000"/>
              </a:buClr>
              <a:buSzPct val="68000"/>
              <a:buFont typeface="Arial" panose="020B0604020202020204" pitchFamily="34" charset="0"/>
              <a:buChar char="►"/>
            </a:pPr>
            <a:r>
              <a:rPr lang="en-US" sz="1690" dirty="0" smtClean="0"/>
              <a:t>You will need to prepare an agenda for this, or take theirs and adapt it. You will also need evidence from the team of the requirements for the meeting, room number, chairs, equipment, time, date, attendees etc. This is what you need to prepare for P6.3.</a:t>
            </a:r>
          </a:p>
          <a:p>
            <a:pPr marL="285750" indent="-285750">
              <a:buClr>
                <a:srgbClr val="C00000"/>
              </a:buClr>
              <a:buSzPct val="68000"/>
              <a:buFont typeface="Arial" panose="020B0604020202020204" pitchFamily="34" charset="0"/>
              <a:buChar char="►"/>
            </a:pPr>
            <a:r>
              <a:rPr lang="en-US" sz="1690" dirty="0" smtClean="0"/>
              <a:t>Otherwise, you will need to prepare a similar formal meeting that requires equipment and a room with several people, a parent meeting or an incident meeting would do.</a:t>
            </a:r>
          </a:p>
          <a:p>
            <a:pPr>
              <a:buClr>
                <a:srgbClr val="C00000"/>
              </a:buClr>
              <a:buSzPct val="100000"/>
            </a:pPr>
            <a:r>
              <a:rPr lang="en-US" sz="1690" b="1" dirty="0" smtClean="0">
                <a:solidFill>
                  <a:srgbClr val="FF0000"/>
                </a:solidFill>
              </a:rPr>
              <a:t>P6.3 – Task 03 – </a:t>
            </a:r>
            <a:r>
              <a:rPr lang="en-US" sz="1690" dirty="0" smtClean="0">
                <a:solidFill>
                  <a:srgbClr val="FF0000"/>
                </a:solidFill>
              </a:rPr>
              <a:t>Organise and prepare the requirements for a formal face to face meeting.</a:t>
            </a:r>
            <a:endParaRPr lang="en-US" sz="1690" dirty="0">
              <a:solidFill>
                <a:srgbClr val="FF0000"/>
              </a:solidFill>
            </a:endParaRPr>
          </a:p>
        </p:txBody>
      </p:sp>
      <p:pic>
        <p:nvPicPr>
          <p:cNvPr id="2050" name="Picture 2" descr="Image result for projecto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64288" y="1050550"/>
            <a:ext cx="1690687" cy="1052513"/>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Image result for meeting minutes"/>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a:stretch/>
        </p:blipFill>
        <p:spPr bwMode="auto">
          <a:xfrm>
            <a:off x="7164287" y="2276872"/>
            <a:ext cx="1690687" cy="1494095"/>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Image result for meeting room"/>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164287" y="3933056"/>
            <a:ext cx="1690687" cy="1439781"/>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Image result for trailing cables"/>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164286" y="5534926"/>
            <a:ext cx="1690687" cy="8486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3868016"/>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600" dirty="0" smtClean="0"/>
              <a:t>P6.4 – Plan for a Virtual Meeting</a:t>
            </a:r>
            <a:endParaRPr lang="en-GB" sz="3600" b="1" dirty="0" smtClean="0"/>
          </a:p>
        </p:txBody>
      </p:sp>
      <p:sp>
        <p:nvSpPr>
          <p:cNvPr id="2" name="Rectangle 1"/>
          <p:cNvSpPr/>
          <p:nvPr/>
        </p:nvSpPr>
        <p:spPr>
          <a:xfrm>
            <a:off x="208675" y="1033617"/>
            <a:ext cx="6307541" cy="5586145"/>
          </a:xfrm>
          <a:prstGeom prst="rect">
            <a:avLst/>
          </a:prstGeom>
        </p:spPr>
        <p:txBody>
          <a:bodyPr wrap="square" numCol="1" spcCol="72000">
            <a:spAutoFit/>
          </a:bodyPr>
          <a:lstStyle/>
          <a:p>
            <a:pPr marL="285750" indent="-285750">
              <a:buClr>
                <a:srgbClr val="C00000"/>
              </a:buClr>
              <a:buSzPct val="68000"/>
              <a:buFont typeface="Arial" panose="020B0604020202020204" pitchFamily="34" charset="0"/>
              <a:buChar char="►"/>
            </a:pPr>
            <a:r>
              <a:rPr lang="en-US" sz="2100" dirty="0" smtClean="0"/>
              <a:t>For P6.4 you need to plan for and prepare a virtual meeting, this can be purely online, like a messenger meeting or it can be a video conference meeting. You need to show evidence of the preparation for this meeting, emails, dates, times and agendas.</a:t>
            </a:r>
          </a:p>
          <a:p>
            <a:pPr marL="285750" indent="-285750">
              <a:buClr>
                <a:srgbClr val="C00000"/>
              </a:buClr>
              <a:buSzPct val="68000"/>
              <a:buFont typeface="Arial" panose="020B0604020202020204" pitchFamily="34" charset="0"/>
              <a:buChar char="►"/>
            </a:pPr>
            <a:r>
              <a:rPr lang="en-US" sz="2100" dirty="0" smtClean="0"/>
              <a:t>For this I would set p a meeting via Skype with a member of staff using you own home equipment. This meeting should be about something relevant to the school, such as requirements for the booking of the school hall for Parents Evening.</a:t>
            </a:r>
          </a:p>
          <a:p>
            <a:pPr marL="285750" indent="-285750">
              <a:buClr>
                <a:srgbClr val="C00000"/>
              </a:buClr>
              <a:buSzPct val="68000"/>
              <a:buFont typeface="Arial" panose="020B0604020202020204" pitchFamily="34" charset="0"/>
              <a:buChar char="►"/>
            </a:pPr>
            <a:r>
              <a:rPr lang="en-US" sz="2100" dirty="0" smtClean="0"/>
              <a:t>An agenda and documentation will need to be used for this. All evidence for preparing for the meeting, emails, arrangements etc. need to be prepared in a report as evidence of this meeting.</a:t>
            </a:r>
          </a:p>
          <a:p>
            <a:pPr>
              <a:buClr>
                <a:srgbClr val="C00000"/>
              </a:buClr>
              <a:buSzPct val="100000"/>
            </a:pPr>
            <a:r>
              <a:rPr lang="en-US" sz="2100" b="1" dirty="0" smtClean="0">
                <a:solidFill>
                  <a:srgbClr val="FF0000"/>
                </a:solidFill>
              </a:rPr>
              <a:t>P6.4 – Task 04 – </a:t>
            </a:r>
            <a:r>
              <a:rPr lang="en-US" sz="2100" dirty="0" smtClean="0">
                <a:solidFill>
                  <a:srgbClr val="FF0000"/>
                </a:solidFill>
              </a:rPr>
              <a:t>Organise and prepare the requirements for a virtual business meeting.</a:t>
            </a:r>
            <a:endParaRPr lang="en-US" sz="2100" dirty="0">
              <a:solidFill>
                <a:srgbClr val="FF0000"/>
              </a:solidFill>
            </a:endParaRPr>
          </a:p>
        </p:txBody>
      </p:sp>
      <p:pic>
        <p:nvPicPr>
          <p:cNvPr id="3" name="Picture 2" descr="Image result for virtual meetin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6516216" y="1050302"/>
            <a:ext cx="2375480" cy="1796654"/>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Image result for virtual meeting hardware"/>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a:stretch/>
        </p:blipFill>
        <p:spPr bwMode="auto">
          <a:xfrm>
            <a:off x="6516216" y="2996952"/>
            <a:ext cx="2375480" cy="1382742"/>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Image result for virtual meeting hardware"/>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a:stretch/>
        </p:blipFill>
        <p:spPr bwMode="auto">
          <a:xfrm>
            <a:off x="6516216" y="4529690"/>
            <a:ext cx="2375480" cy="15356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50054319"/>
      </p:ext>
    </p:extLst>
  </p:cSld>
  <p:clrMapOvr>
    <a:masterClrMapping/>
  </p:clrMapOvr>
  <p:transition advClick="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 name="ISPRING_PRESENTATION_TITLE" val="Unit 1 - LO1 - Cambridge Technicals"/>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E5A8F797-114D-47DC-A43E-E9D7D8871891}">
  <ds:schemaRefs>
    <ds:schemaRef ds:uri="http://schemas.microsoft.com/sharepoint/v3/contenttype/forms"/>
  </ds:schemaRefs>
</ds:datastoreItem>
</file>

<file path=customXml/itemProps2.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76DD945F-B7B0-4691-A0D0-E2EAD6DA23B3}">
  <ds:schemaRefs>
    <ds:schemaRef ds:uri="http://schemas.microsoft.com/office/2006/documentManagement/types"/>
    <ds:schemaRef ds:uri="http://www.w3.org/XML/1998/namespace"/>
    <ds:schemaRef ds:uri="http://purl.org/dc/elements/1.1/"/>
    <ds:schemaRef ds:uri="http://purl.org/dc/dcmitype/"/>
    <ds:schemaRef ds:uri="http://schemas.openxmlformats.org/package/2006/metadata/core-properties"/>
    <ds:schemaRef ds:uri="http://schemas.microsoft.com/office/2006/metadata/properties"/>
    <ds:schemaRef ds:uri="http://purl.org/dc/terms/"/>
  </ds:schemaRefs>
</ds:datastoreItem>
</file>

<file path=docProps/app.xml><?xml version="1.0" encoding="utf-8"?>
<Properties xmlns="http://schemas.openxmlformats.org/officeDocument/2006/extended-properties" xmlns:vt="http://schemas.openxmlformats.org/officeDocument/2006/docPropsVTypes">
  <Template>Enderoth</Template>
  <TotalTime>77049</TotalTime>
  <Words>4108</Words>
  <Application>Microsoft Office PowerPoint</Application>
  <PresentationFormat>On-screen Show (4:3)</PresentationFormat>
  <Paragraphs>216</Paragraphs>
  <Slides>18</Slides>
  <Notes>18</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18</vt:i4>
      </vt:variant>
    </vt:vector>
  </HeadingPairs>
  <TitlesOfParts>
    <vt:vector size="27" baseType="lpstr">
      <vt:lpstr>Arial</vt:lpstr>
      <vt:lpstr>Calibri</vt:lpstr>
      <vt:lpstr>Courier New</vt:lpstr>
      <vt:lpstr>Lucida Sans Unicode</vt:lpstr>
      <vt:lpstr>Verdana</vt:lpstr>
      <vt:lpstr>Wingdings</vt:lpstr>
      <vt:lpstr>Wingdings 2</vt:lpstr>
      <vt:lpstr>Wingdings 3</vt:lpstr>
      <vt:lpstr>Enderoth</vt:lpstr>
      <vt:lpstr>PowerPoint Presentation</vt:lpstr>
      <vt:lpstr>Assessment Criteria</vt:lpstr>
      <vt:lpstr>Unit Aim</vt:lpstr>
      <vt:lpstr>LO3 - Criteria</vt:lpstr>
      <vt:lpstr>Learning Outcomes – LO2</vt:lpstr>
      <vt:lpstr>P6.1 – Plan for a Business Meeting - Types</vt:lpstr>
      <vt:lpstr>P6.2 – Plan for a Business Meeting - Requirements</vt:lpstr>
      <vt:lpstr>P6.3 – Plan for a Business Meeting</vt:lpstr>
      <vt:lpstr>P6.4 – Plan for a Virtual Meeting</vt:lpstr>
      <vt:lpstr>P7.1 – Plan for Meetings</vt:lpstr>
      <vt:lpstr>D2.1 – Meeting Documentation</vt:lpstr>
      <vt:lpstr>M4.1 – Meeting Equipment Use</vt:lpstr>
      <vt:lpstr>D3.1 – Equipment Replacement</vt:lpstr>
      <vt:lpstr>P8.1 – Set-up Meetings</vt:lpstr>
      <vt:lpstr>P9.1 – Dispatching Meeting Documentation</vt:lpstr>
      <vt:lpstr>P10.1 – Follow-Up Tasks</vt:lpstr>
      <vt:lpstr>D4.1 – Action Points</vt:lpstr>
      <vt:lpstr>LO3 – Assessment Criteria</vt:lpstr>
    </vt:vector>
  </TitlesOfParts>
  <Company>Brooke Weston CTC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LO1 - Know the common components of computer systems</dc:title>
  <dc:subject>eBusiness</dc:subject>
  <dc:creator>Enderoth</dc:creator>
  <cp:lastModifiedBy>Stephen Rafferty</cp:lastModifiedBy>
  <cp:revision>2094</cp:revision>
  <cp:lastPrinted>2014-01-22T18:25:48Z</cp:lastPrinted>
  <dcterms:created xsi:type="dcterms:W3CDTF">2008-03-12T11:01:44Z</dcterms:created>
  <dcterms:modified xsi:type="dcterms:W3CDTF">2018-07-26T14:03:21Z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0x0101006303C8A099435F469B82EC500073A18D</vt:lpwstr>
  </property>
  <property fmtid="{D5CDD505-2E9C-101B-9397-08002B2CF9AE}" pid="3" name="Unit">
    <vt:lpwstr>U1</vt:lpwstr>
  </property>
</Properties>
</file>